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694" r:id="rId5"/>
    <p:sldMasterId id="2147483684" r:id="rId6"/>
    <p:sldMasterId id="2147483689" r:id="rId7"/>
    <p:sldMasterId id="2147483711" r:id="rId8"/>
    <p:sldMasterId id="2147483708" r:id="rId9"/>
  </p:sldMasterIdLst>
  <p:notesMasterIdLst>
    <p:notesMasterId r:id="rId28"/>
  </p:notesMasterIdLst>
  <p:sldIdLst>
    <p:sldId id="362" r:id="rId10"/>
    <p:sldId id="604" r:id="rId11"/>
    <p:sldId id="606" r:id="rId12"/>
    <p:sldId id="607" r:id="rId13"/>
    <p:sldId id="608" r:id="rId14"/>
    <p:sldId id="609" r:id="rId15"/>
    <p:sldId id="629" r:id="rId16"/>
    <p:sldId id="631" r:id="rId17"/>
    <p:sldId id="630" r:id="rId18"/>
    <p:sldId id="628" r:id="rId19"/>
    <p:sldId id="653" r:id="rId20"/>
    <p:sldId id="652" r:id="rId21"/>
    <p:sldId id="632" r:id="rId22"/>
    <p:sldId id="649" r:id="rId23"/>
    <p:sldId id="651" r:id="rId24"/>
    <p:sldId id="650" r:id="rId25"/>
    <p:sldId id="648" r:id="rId26"/>
    <p:sldId id="275" r:id="rId27"/>
  </p:sldIdLst>
  <p:sldSz cx="9144000" cy="5143500" type="screen16x9"/>
  <p:notesSz cx="6858000" cy="9144000"/>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6583" autoAdjust="0"/>
    <p:restoredTop sz="96374" autoAdjust="0"/>
  </p:normalViewPr>
  <p:slideViewPr>
    <p:cSldViewPr snapToGrid="0" snapToObjects="1">
      <p:cViewPr varScale="1">
        <p:scale>
          <a:sx n="146" d="100"/>
          <a:sy n="146" d="100"/>
        </p:scale>
        <p:origin x="1116" y="108"/>
      </p:cViewPr>
      <p:guideLst/>
    </p:cSldViewPr>
  </p:slideViewPr>
  <p:outlineViewPr>
    <p:cViewPr>
      <p:scale>
        <a:sx n="33" d="100"/>
        <a:sy n="33" d="100"/>
      </p:scale>
      <p:origin x="0" y="-435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0EF915-8790-0D44-BE00-83A29B730136}" type="datetimeFigureOut">
              <a:rPr lang="de-DE" smtClean="0"/>
              <a:t>15.05.2024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9283C-7FB6-7F4B-9FF9-5C42ED9156A1}" type="slidenum">
              <a:rPr lang="de-DE" smtClean="0"/>
              <a:t>‹Nr.›</a:t>
            </a:fld>
            <a:endParaRPr lang="de-DE"/>
          </a:p>
        </p:txBody>
      </p:sp>
    </p:spTree>
    <p:extLst>
      <p:ext uri="{BB962C8B-B14F-4D97-AF65-F5344CB8AC3E}">
        <p14:creationId xmlns:p14="http://schemas.microsoft.com/office/powerpoint/2010/main" val="226737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3745966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1835121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3020051010"/>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2778735575"/>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230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1736729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4221154527"/>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3363142979"/>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4144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985155" y="1019156"/>
            <a:ext cx="7046889" cy="877377"/>
          </a:xfrm>
          <a:prstGeom prst="rect">
            <a:avLst/>
          </a:prstGeom>
        </p:spPr>
        <p:txBody>
          <a:bodyPr vert="horz" lIns="0" tIns="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985155" y="2365022"/>
            <a:ext cx="7046890" cy="1919111"/>
          </a:xfrm>
          <a:prstGeom prst="rect">
            <a:avLst/>
          </a:prstGeo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2555791693"/>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985155" y="1019156"/>
            <a:ext cx="7046889" cy="877377"/>
          </a:xfrm>
          <a:prstGeom prst="rect">
            <a:avLst/>
          </a:prstGeom>
        </p:spPr>
        <p:txBody>
          <a:bodyPr vert="horz" lIns="0" tIns="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985155" y="2365022"/>
            <a:ext cx="7046890" cy="1919111"/>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899050135"/>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Datumsplatzhalter 3">
            <a:extLst>
              <a:ext uri="{FF2B5EF4-FFF2-40B4-BE49-F238E27FC236}">
                <a16:creationId xmlns:a16="http://schemas.microsoft.com/office/drawing/2014/main" id="{328F1783-1297-E34A-9A8C-F10C0C2B18A4}"/>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4513C8A0-EC11-254C-AE04-23A42623C6BC}" type="datetime7">
              <a:rPr lang="de-DE" smtClean="0"/>
              <a:t>Mai-24</a:t>
            </a:fld>
            <a:endParaRPr lang="de-DE" dirty="0"/>
          </a:p>
        </p:txBody>
      </p:sp>
      <p:sp>
        <p:nvSpPr>
          <p:cNvPr id="9" name="Fußzeilenplatzhalter 4">
            <a:extLst>
              <a:ext uri="{FF2B5EF4-FFF2-40B4-BE49-F238E27FC236}">
                <a16:creationId xmlns:a16="http://schemas.microsoft.com/office/drawing/2014/main" id="{936D9989-CA2A-4349-A7A9-2FA8DCB33213}"/>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E78B2E40-6B4C-C547-AAFB-4E475A993985}"/>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2242488599"/>
      </p:ext>
    </p:extLst>
  </p:cSld>
  <p:clrMapOvr>
    <a:masterClrMapping/>
  </p:clrMapOvr>
  <p:extLst>
    <p:ext uri="{DCECCB84-F9BA-43D5-87BE-67443E8EF086}">
      <p15:sldGuideLst xmlns:p15="http://schemas.microsoft.com/office/powerpoint/2012/main">
        <p15:guide id="1" pos="567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1" name="Datumsplatzhalter 3">
            <a:extLst>
              <a:ext uri="{FF2B5EF4-FFF2-40B4-BE49-F238E27FC236}">
                <a16:creationId xmlns:a16="http://schemas.microsoft.com/office/drawing/2014/main" id="{579740FB-669E-304F-9505-F9EC219D9304}"/>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D8851B32-5F52-954E-819E-ADB032A762D4}" type="datetime7">
              <a:rPr lang="de-DE" smtClean="0"/>
              <a:t>Mai-24</a:t>
            </a:fld>
            <a:endParaRPr lang="de-DE" dirty="0"/>
          </a:p>
        </p:txBody>
      </p:sp>
      <p:sp>
        <p:nvSpPr>
          <p:cNvPr id="12" name="Fußzeilenplatzhalter 4">
            <a:extLst>
              <a:ext uri="{FF2B5EF4-FFF2-40B4-BE49-F238E27FC236}">
                <a16:creationId xmlns:a16="http://schemas.microsoft.com/office/drawing/2014/main" id="{F704EE85-BF68-B346-9E6A-33249A4C0941}"/>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3" name="Foliennummernplatzhalter 5">
            <a:extLst>
              <a:ext uri="{FF2B5EF4-FFF2-40B4-BE49-F238E27FC236}">
                <a16:creationId xmlns:a16="http://schemas.microsoft.com/office/drawing/2014/main" id="{8A62EAEB-CD99-F945-8CF5-56767AA40E81}"/>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580079490"/>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Datumsplatzhalter 3">
            <a:extLst>
              <a:ext uri="{FF2B5EF4-FFF2-40B4-BE49-F238E27FC236}">
                <a16:creationId xmlns:a16="http://schemas.microsoft.com/office/drawing/2014/main" id="{040C4D77-EDCA-F041-91D9-45B74E12B8C7}"/>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5264F436-A40D-9E46-9190-20A7D0843F33}" type="datetime7">
              <a:rPr lang="de-DE" smtClean="0"/>
              <a:t>Mai-24</a:t>
            </a:fld>
            <a:endParaRPr lang="de-DE" dirty="0"/>
          </a:p>
        </p:txBody>
      </p:sp>
      <p:sp>
        <p:nvSpPr>
          <p:cNvPr id="6" name="Fußzeilenplatzhalter 4">
            <a:extLst>
              <a:ext uri="{FF2B5EF4-FFF2-40B4-BE49-F238E27FC236}">
                <a16:creationId xmlns:a16="http://schemas.microsoft.com/office/drawing/2014/main" id="{DC099260-31FC-5845-934A-F54C7B883247}"/>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F5C7CFAD-341A-214F-893F-96DC5FDD72B9}"/>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199159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2A3E521A-440A-4370-A4EC-FE6ED43EFE92}" type="slidenum">
              <a:rPr lang="en-GB"/>
              <a:pPr>
                <a:defRPr/>
              </a:pPr>
              <a:t>‹Nr.›</a:t>
            </a:fld>
            <a:endParaRPr lang="en-GB"/>
          </a:p>
        </p:txBody>
      </p:sp>
    </p:spTree>
    <p:extLst>
      <p:ext uri="{BB962C8B-B14F-4D97-AF65-F5344CB8AC3E}">
        <p14:creationId xmlns:p14="http://schemas.microsoft.com/office/powerpoint/2010/main" val="228960496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161196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Datumsplatzhalter 3">
            <a:extLst>
              <a:ext uri="{FF2B5EF4-FFF2-40B4-BE49-F238E27FC236}">
                <a16:creationId xmlns:a16="http://schemas.microsoft.com/office/drawing/2014/main" id="{328F1783-1297-E34A-9A8C-F10C0C2B18A4}"/>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EC529376-4980-3846-937D-E7260EBB3293}" type="datetime7">
              <a:rPr lang="de-DE" smtClean="0"/>
              <a:t>Mai-24</a:t>
            </a:fld>
            <a:endParaRPr lang="de-DE" dirty="0"/>
          </a:p>
        </p:txBody>
      </p:sp>
      <p:sp>
        <p:nvSpPr>
          <p:cNvPr id="9" name="Fußzeilenplatzhalter 4">
            <a:extLst>
              <a:ext uri="{FF2B5EF4-FFF2-40B4-BE49-F238E27FC236}">
                <a16:creationId xmlns:a16="http://schemas.microsoft.com/office/drawing/2014/main" id="{936D9989-CA2A-4349-A7A9-2FA8DCB33213}"/>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E78B2E40-6B4C-C547-AAFB-4E475A993985}"/>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4284365566"/>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Datumsplatzhalter 3">
            <a:extLst>
              <a:ext uri="{FF2B5EF4-FFF2-40B4-BE49-F238E27FC236}">
                <a16:creationId xmlns:a16="http://schemas.microsoft.com/office/drawing/2014/main" id="{547D61F9-B3C1-BE40-8746-F4CBB8F4E13D}"/>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CFBB1F67-A084-CF4A-92EC-AB97DF8A29B2}" type="datetime7">
              <a:rPr lang="de-DE" smtClean="0"/>
              <a:t>Mai-24</a:t>
            </a:fld>
            <a:endParaRPr lang="de-DE" dirty="0"/>
          </a:p>
        </p:txBody>
      </p:sp>
      <p:sp>
        <p:nvSpPr>
          <p:cNvPr id="12" name="Fußzeilenplatzhalter 4">
            <a:extLst>
              <a:ext uri="{FF2B5EF4-FFF2-40B4-BE49-F238E27FC236}">
                <a16:creationId xmlns:a16="http://schemas.microsoft.com/office/drawing/2014/main" id="{17AC0802-1885-F44E-9796-A2B7D9DEF752}"/>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3" name="Foliennummernplatzhalter 5">
            <a:extLst>
              <a:ext uri="{FF2B5EF4-FFF2-40B4-BE49-F238E27FC236}">
                <a16:creationId xmlns:a16="http://schemas.microsoft.com/office/drawing/2014/main" id="{D0AA389A-AE98-F245-AE86-D2E3B210795F}"/>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2860407742"/>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Datumsplatzhalter 3">
            <a:extLst>
              <a:ext uri="{FF2B5EF4-FFF2-40B4-BE49-F238E27FC236}">
                <a16:creationId xmlns:a16="http://schemas.microsoft.com/office/drawing/2014/main" id="{0458DE45-E10A-F04C-BF3F-348A13A7E5F7}"/>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D2FB4984-E2E1-CA46-8EFB-E838044EA771}" type="datetime7">
              <a:rPr lang="de-DE" smtClean="0"/>
              <a:t>Mai-24</a:t>
            </a:fld>
            <a:endParaRPr lang="de-DE" dirty="0"/>
          </a:p>
        </p:txBody>
      </p:sp>
      <p:sp>
        <p:nvSpPr>
          <p:cNvPr id="6" name="Fußzeilenplatzhalter 4">
            <a:extLst>
              <a:ext uri="{FF2B5EF4-FFF2-40B4-BE49-F238E27FC236}">
                <a16:creationId xmlns:a16="http://schemas.microsoft.com/office/drawing/2014/main" id="{11A852A6-B618-E645-98F0-CF3491AEA3FC}"/>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9A2FDB4B-1E60-5245-B7FC-179F22F8F405}"/>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497100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8.xml"/><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8.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theme" Target="../theme/theme3.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0.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theme" Target="../theme/theme4.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5.xml"/><Relationship Id="rId1"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6.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C588B4D-42DF-F142-9B84-FD0C61601874}"/>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24149"/>
          <a:stretch/>
        </p:blipFill>
        <p:spPr>
          <a:xfrm>
            <a:off x="-1" y="4793326"/>
            <a:ext cx="9144001" cy="350174"/>
          </a:xfrm>
          <a:prstGeom prst="rect">
            <a:avLst/>
          </a:prstGeom>
        </p:spPr>
      </p:pic>
      <p:pic>
        <p:nvPicPr>
          <p:cNvPr id="8" name="Grafik 7">
            <a:extLst>
              <a:ext uri="{FF2B5EF4-FFF2-40B4-BE49-F238E27FC236}">
                <a16:creationId xmlns:a16="http://schemas.microsoft.com/office/drawing/2014/main" id="{A1BA813C-E8D8-D448-B188-0384AA95E962}"/>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b="57363"/>
          <a:stretch/>
        </p:blipFill>
        <p:spPr>
          <a:xfrm>
            <a:off x="0" y="0"/>
            <a:ext cx="9144000" cy="357309"/>
          </a:xfrm>
          <a:prstGeom prst="rect">
            <a:avLst/>
          </a:prstGeom>
        </p:spPr>
      </p:pic>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9"/>
          <a:stretch>
            <a:fillRect/>
          </a:stretch>
        </p:blipFill>
        <p:spPr>
          <a:xfrm>
            <a:off x="7890615" y="81181"/>
            <a:ext cx="1151816" cy="200608"/>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rgbClr val="8FA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2" name="Rechteck 11">
            <a:extLst>
              <a:ext uri="{FF2B5EF4-FFF2-40B4-BE49-F238E27FC236}">
                <a16:creationId xmlns:a16="http://schemas.microsoft.com/office/drawing/2014/main" id="{206C5903-643F-B141-8F69-669641A6EB95}"/>
              </a:ext>
            </a:extLst>
          </p:cNvPr>
          <p:cNvSpPr/>
          <p:nvPr userDrawn="1"/>
        </p:nvSpPr>
        <p:spPr>
          <a:xfrm flipV="1">
            <a:off x="-2" y="4797575"/>
            <a:ext cx="9144001" cy="18000"/>
          </a:xfrm>
          <a:prstGeom prst="rect">
            <a:avLst/>
          </a:prstGeom>
          <a:solidFill>
            <a:srgbClr val="8FA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6A099012-7C17-F141-B4FF-11983698A842}"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25834395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713" r:id="rId5"/>
  </p:sldLayoutIdLst>
  <p:hf hdr="0"/>
  <p:txStyles>
    <p:titleStyle>
      <a:lvl1pPr algn="l" defTabSz="914400" rtl="0" eaLnBrk="1" latinLnBrk="0" hangingPunct="1">
        <a:lnSpc>
          <a:spcPct val="90000"/>
        </a:lnSpc>
        <a:spcBef>
          <a:spcPct val="0"/>
        </a:spcBef>
        <a:buNone/>
        <a:defRPr sz="2000" b="1" i="0" kern="1200">
          <a:solidFill>
            <a:schemeClr val="tx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1"/>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1"/>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1"/>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userDrawn="1">
          <p15:clr>
            <a:srgbClr val="F26B43"/>
          </p15:clr>
        </p15:guide>
        <p15:guide id="2" pos="317" userDrawn="1">
          <p15:clr>
            <a:srgbClr val="F26B43"/>
          </p15:clr>
        </p15:guide>
        <p15:guide id="3" pos="5692" userDrawn="1">
          <p15:clr>
            <a:srgbClr val="F26B43"/>
          </p15:clr>
        </p15:guide>
        <p15:guide id="4" orient="horz" pos="59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C588B4D-42DF-F142-9B84-FD0C61601874}"/>
              </a:ext>
            </a:extLst>
          </p:cNvPr>
          <p:cNvPicPr>
            <a:picLocks noChangeAspect="1"/>
          </p:cNvPicPr>
          <p:nvPr userDrawn="1"/>
        </p:nvPicPr>
        <p:blipFill rotWithShape="1">
          <a:blip r:embed="rId6"/>
          <a:srcRect t="27940" r="3914"/>
          <a:stretch/>
        </p:blipFill>
        <p:spPr>
          <a:xfrm>
            <a:off x="-3" y="4791690"/>
            <a:ext cx="9230599" cy="349200"/>
          </a:xfrm>
          <a:prstGeom prst="rect">
            <a:avLst/>
          </a:prstGeom>
        </p:spPr>
      </p:pic>
      <p:pic>
        <p:nvPicPr>
          <p:cNvPr id="8" name="Grafik 7">
            <a:extLst>
              <a:ext uri="{FF2B5EF4-FFF2-40B4-BE49-F238E27FC236}">
                <a16:creationId xmlns:a16="http://schemas.microsoft.com/office/drawing/2014/main" id="{A1BA813C-E8D8-D448-B188-0384AA95E962}"/>
              </a:ext>
            </a:extLst>
          </p:cNvPr>
          <p:cNvPicPr>
            <a:picLocks noChangeAspect="1"/>
          </p:cNvPicPr>
          <p:nvPr userDrawn="1"/>
        </p:nvPicPr>
        <p:blipFill rotWithShape="1">
          <a:blip r:embed="rId7"/>
          <a:srcRect r="62982" b="84330"/>
          <a:stretch/>
        </p:blipFill>
        <p:spPr>
          <a:xfrm>
            <a:off x="1" y="0"/>
            <a:ext cx="9143998" cy="354904"/>
          </a:xfrm>
          <a:prstGeom prst="rect">
            <a:avLst/>
          </a:prstGeom>
        </p:spPr>
      </p:pic>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8"/>
          <a:stretch>
            <a:fillRect/>
          </a:stretch>
        </p:blipFill>
        <p:spPr>
          <a:xfrm>
            <a:off x="7899588" y="82578"/>
            <a:ext cx="1133871" cy="197812"/>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2" name="Rechteck 11">
            <a:extLst>
              <a:ext uri="{FF2B5EF4-FFF2-40B4-BE49-F238E27FC236}">
                <a16:creationId xmlns:a16="http://schemas.microsoft.com/office/drawing/2014/main" id="{206C5903-643F-B141-8F69-669641A6EB95}"/>
              </a:ext>
            </a:extLst>
          </p:cNvPr>
          <p:cNvSpPr/>
          <p:nvPr userDrawn="1"/>
        </p:nvSpPr>
        <p:spPr>
          <a:xfrm flipV="1">
            <a:off x="-2" y="4797575"/>
            <a:ext cx="9144001" cy="1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08FA4760-5D76-8545-B3E8-F74DBE62E4F2}"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114525997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Lst>
  <p:hf hdr="0"/>
  <p:txStyles>
    <p:titleStyle>
      <a:lvl1pPr algn="l" defTabSz="914400" rtl="0" eaLnBrk="1" latinLnBrk="0" hangingPunct="1">
        <a:lnSpc>
          <a:spcPct val="90000"/>
        </a:lnSpc>
        <a:spcBef>
          <a:spcPct val="0"/>
        </a:spcBef>
        <a:buNone/>
        <a:defRPr sz="2000" b="1" i="0" kern="1200">
          <a:solidFill>
            <a:schemeClr val="bg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2">
              <a:lumMod val="20000"/>
              <a:lumOff val="80000"/>
            </a:schemeClr>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2">
              <a:lumMod val="20000"/>
              <a:lumOff val="80000"/>
            </a:schemeClr>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2">
              <a:lumMod val="20000"/>
              <a:lumOff val="80000"/>
            </a:schemeClr>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2">
              <a:lumMod val="20000"/>
              <a:lumOff val="80000"/>
            </a:schemeClr>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2">
              <a:lumMod val="20000"/>
              <a:lumOff val="8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6"/>
          <a:stretch>
            <a:fillRect/>
          </a:stretch>
        </p:blipFill>
        <p:spPr>
          <a:xfrm>
            <a:off x="72648" y="81233"/>
            <a:ext cx="1134931" cy="200504"/>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rgbClr val="8FA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7E244FCF-6608-9A40-A5DC-501586973335}"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pic>
        <p:nvPicPr>
          <p:cNvPr id="13" name="Bild 10" descr="MPG-Logo-für-PPT-NoTxt-150603a.png">
            <a:extLst>
              <a:ext uri="{FF2B5EF4-FFF2-40B4-BE49-F238E27FC236}">
                <a16:creationId xmlns:a16="http://schemas.microsoft.com/office/drawing/2014/main" id="{65EF62DC-A938-204E-BE45-12EC49AB822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799287" y="59500"/>
            <a:ext cx="238307" cy="238307"/>
          </a:xfrm>
          <a:prstGeom prst="rect">
            <a:avLst/>
          </a:prstGeom>
        </p:spPr>
      </p:pic>
    </p:spTree>
    <p:extLst>
      <p:ext uri="{BB962C8B-B14F-4D97-AF65-F5344CB8AC3E}">
        <p14:creationId xmlns:p14="http://schemas.microsoft.com/office/powerpoint/2010/main" val="1595185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hf hdr="0"/>
  <p:txStyles>
    <p:titleStyle>
      <a:lvl1pPr algn="l" defTabSz="914400" rtl="0" eaLnBrk="1" latinLnBrk="0" hangingPunct="1">
        <a:lnSpc>
          <a:spcPct val="90000"/>
        </a:lnSpc>
        <a:spcBef>
          <a:spcPct val="0"/>
        </a:spcBef>
        <a:buNone/>
        <a:defRPr sz="2000" b="1" i="0" kern="1200">
          <a:solidFill>
            <a:schemeClr val="tx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1"/>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1"/>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1"/>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6"/>
          <a:stretch>
            <a:fillRect/>
          </a:stretch>
        </p:blipFill>
        <p:spPr>
          <a:xfrm>
            <a:off x="72648" y="78401"/>
            <a:ext cx="1134928" cy="200503"/>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D68EAE03-2866-1947-B59A-B9299CF52C23}"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a:t>Marta Musterfrau | PowerPoint MPIEA Template</a:t>
            </a:r>
            <a:endParaRPr lang="de-DE" dirty="0"/>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pic>
        <p:nvPicPr>
          <p:cNvPr id="13" name="Bild 10">
            <a:extLst>
              <a:ext uri="{FF2B5EF4-FFF2-40B4-BE49-F238E27FC236}">
                <a16:creationId xmlns:a16="http://schemas.microsoft.com/office/drawing/2014/main" id="{65EF62DC-A938-204E-BE45-12EC49AB8225}"/>
              </a:ext>
            </a:extLst>
          </p:cNvPr>
          <p:cNvPicPr>
            <a:picLocks noChangeAspect="1"/>
          </p:cNvPicPr>
          <p:nvPr userDrawn="1"/>
        </p:nvPicPr>
        <p:blipFill>
          <a:blip r:embed="rId7"/>
          <a:stretch>
            <a:fillRect/>
          </a:stretch>
        </p:blipFill>
        <p:spPr>
          <a:xfrm>
            <a:off x="8799287" y="59500"/>
            <a:ext cx="238307" cy="238307"/>
          </a:xfrm>
          <a:prstGeom prst="rect">
            <a:avLst/>
          </a:prstGeom>
        </p:spPr>
      </p:pic>
    </p:spTree>
    <p:extLst>
      <p:ext uri="{BB962C8B-B14F-4D97-AF65-F5344CB8AC3E}">
        <p14:creationId xmlns:p14="http://schemas.microsoft.com/office/powerpoint/2010/main" val="121276412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Lst>
  <p:hf hdr="0"/>
  <p:txStyles>
    <p:titleStyle>
      <a:lvl1pPr algn="l" defTabSz="914400" rtl="0" eaLnBrk="1" latinLnBrk="0" hangingPunct="1">
        <a:lnSpc>
          <a:spcPct val="90000"/>
        </a:lnSpc>
        <a:spcBef>
          <a:spcPct val="0"/>
        </a:spcBef>
        <a:buNone/>
        <a:defRPr sz="2000" b="1" i="0" kern="1200">
          <a:solidFill>
            <a:schemeClr val="bg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2">
              <a:lumMod val="20000"/>
              <a:lumOff val="80000"/>
            </a:schemeClr>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2">
              <a:lumMod val="20000"/>
              <a:lumOff val="80000"/>
            </a:schemeClr>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2">
              <a:lumMod val="20000"/>
              <a:lumOff val="80000"/>
            </a:schemeClr>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2">
              <a:lumMod val="20000"/>
              <a:lumOff val="80000"/>
            </a:schemeClr>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2">
              <a:lumMod val="20000"/>
              <a:lumOff val="8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461597"/>
            <a:ext cx="8280000" cy="900000"/>
          </a:xfrm>
          <a:prstGeom prst="rect">
            <a:avLst/>
          </a:prstGeom>
        </p:spPr>
        <p:txBody>
          <a:bodyPr vert="horz" lIns="0" tIns="0" rIns="0" bIns="0" rtlCol="0" anchor="t" anchorCtr="0">
            <a:noAutofit/>
          </a:bodyPr>
          <a:lstStyle/>
          <a:p>
            <a:r>
              <a:rPr lang="de-DE" dirty="0"/>
              <a:t>Mastertitelformat bearbeiten</a:t>
            </a:r>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0985F397-88C4-8743-8347-3FB989143094}"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a:t>Marta Musterfrau | PowerPoint MPIEA Template</a:t>
            </a:r>
            <a:endParaRPr lang="de-DE" dirty="0"/>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
        <p:nvSpPr>
          <p:cNvPr id="8" name="Textplatzhalter 2">
            <a:extLst>
              <a:ext uri="{FF2B5EF4-FFF2-40B4-BE49-F238E27FC236}">
                <a16:creationId xmlns:a16="http://schemas.microsoft.com/office/drawing/2014/main" id="{055C63E7-5D10-CE46-BB46-572466D88203}"/>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pic>
        <p:nvPicPr>
          <p:cNvPr id="6" name="Grafik 5">
            <a:extLst>
              <a:ext uri="{FF2B5EF4-FFF2-40B4-BE49-F238E27FC236}">
                <a16:creationId xmlns:a16="http://schemas.microsoft.com/office/drawing/2014/main" id="{9C0A462D-FE53-9C44-8367-BB51C2D337A0}"/>
              </a:ext>
            </a:extLst>
          </p:cNvPr>
          <p:cNvPicPr>
            <a:picLocks noChangeAspect="1"/>
          </p:cNvPicPr>
          <p:nvPr userDrawn="1"/>
        </p:nvPicPr>
        <p:blipFill rotWithShape="1">
          <a:blip r:embed="rId3">
            <a:alphaModFix amt="75000"/>
          </a:blip>
          <a:srcRect t="7158" r="29649" b="7615"/>
          <a:stretch/>
        </p:blipFill>
        <p:spPr>
          <a:xfrm>
            <a:off x="3312000" y="0"/>
            <a:ext cx="5832000" cy="5143500"/>
          </a:xfrm>
          <a:prstGeom prst="rect">
            <a:avLst/>
          </a:prstGeom>
        </p:spPr>
      </p:pic>
    </p:spTree>
    <p:extLst>
      <p:ext uri="{BB962C8B-B14F-4D97-AF65-F5344CB8AC3E}">
        <p14:creationId xmlns:p14="http://schemas.microsoft.com/office/powerpoint/2010/main" val="2052645861"/>
      </p:ext>
    </p:extLst>
  </p:cSld>
  <p:clrMap bg1="lt1" tx1="dk1" bg2="lt2" tx2="dk2" accent1="accent1" accent2="accent2" accent3="accent3" accent4="accent4" accent5="accent5" accent6="accent6" hlink="hlink" folHlink="folHlink"/>
  <p:sldLayoutIdLst>
    <p:sldLayoutId id="2147483712" r:id="rId1"/>
  </p:sldLayoutIdLst>
  <p:hf hdr="0"/>
  <p:txStyles>
    <p:titleStyle>
      <a:lvl1pPr algn="l" defTabSz="914400" rtl="0" eaLnBrk="1" latinLnBrk="0" hangingPunct="1">
        <a:lnSpc>
          <a:spcPct val="110000"/>
        </a:lnSpc>
        <a:spcBef>
          <a:spcPct val="0"/>
        </a:spcBef>
        <a:spcAft>
          <a:spcPts val="2400"/>
        </a:spcAft>
        <a:buNone/>
        <a:defRPr sz="2800" b="1" i="0" kern="1200">
          <a:solidFill>
            <a:schemeClr val="tx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1pPr>
      <a:lvl2pPr marL="180000" marR="0" indent="-180000" algn="l" defTabSz="914400" rtl="0" eaLnBrk="1" fontAlgn="auto" latinLnBrk="0" hangingPunct="1">
        <a:lnSpc>
          <a:spcPct val="90000"/>
        </a:lnSpc>
        <a:spcBef>
          <a:spcPts val="300"/>
        </a:spcBef>
        <a:spcAft>
          <a:spcPts val="300"/>
        </a:spcAft>
        <a:buClrTx/>
        <a:buSzTx/>
        <a:buFont typeface="Arial" panose="020B0604020202020204" pitchFamily="34" charset="0"/>
        <a:buChar char="•"/>
        <a:tabLst/>
        <a:defRPr sz="1600" kern="1200">
          <a:solidFill>
            <a:schemeClr val="tx1"/>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1"/>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1"/>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461597"/>
            <a:ext cx="8280000" cy="900000"/>
          </a:xfrm>
          <a:prstGeom prst="rect">
            <a:avLst/>
          </a:prstGeom>
        </p:spPr>
        <p:txBody>
          <a:bodyPr vert="horz" lIns="0" tIns="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74B9C323-33CF-9140-B6A9-FDC58FAC6DEB}"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a:t>Marta Musterfrau | PowerPoint MPIEA Template</a:t>
            </a:r>
            <a:endParaRPr lang="de-DE" dirty="0"/>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pic>
        <p:nvPicPr>
          <p:cNvPr id="5" name="Grafik 4">
            <a:extLst>
              <a:ext uri="{FF2B5EF4-FFF2-40B4-BE49-F238E27FC236}">
                <a16:creationId xmlns:a16="http://schemas.microsoft.com/office/drawing/2014/main" id="{7A32B575-D06A-0540-AC8E-822601F486CA}"/>
              </a:ext>
            </a:extLst>
          </p:cNvPr>
          <p:cNvPicPr>
            <a:picLocks noChangeAspect="1"/>
          </p:cNvPicPr>
          <p:nvPr userDrawn="1"/>
        </p:nvPicPr>
        <p:blipFill rotWithShape="1">
          <a:blip r:embed="rId3">
            <a:alphaModFix amt="40000"/>
          </a:blip>
          <a:srcRect t="7158" r="29649" b="7615"/>
          <a:stretch/>
        </p:blipFill>
        <p:spPr>
          <a:xfrm>
            <a:off x="3312000" y="0"/>
            <a:ext cx="5832000" cy="5143500"/>
          </a:xfrm>
          <a:prstGeom prst="rect">
            <a:avLst/>
          </a:prstGeom>
        </p:spPr>
      </p:pic>
    </p:spTree>
    <p:extLst>
      <p:ext uri="{BB962C8B-B14F-4D97-AF65-F5344CB8AC3E}">
        <p14:creationId xmlns:p14="http://schemas.microsoft.com/office/powerpoint/2010/main" val="863104945"/>
      </p:ext>
    </p:extLst>
  </p:cSld>
  <p:clrMap bg1="lt1" tx1="dk1" bg2="lt2" tx2="dk2" accent1="accent1" accent2="accent2" accent3="accent3" accent4="accent4" accent5="accent5" accent6="accent6" hlink="hlink" folHlink="folHlink"/>
  <p:sldLayoutIdLst>
    <p:sldLayoutId id="2147483710" r:id="rId1"/>
  </p:sldLayoutIdLst>
  <p:hf hdr="0"/>
  <p:txStyles>
    <p:titleStyle>
      <a:lvl1pPr algn="l" defTabSz="914400" rtl="0" eaLnBrk="1" latinLnBrk="0" hangingPunct="1">
        <a:lnSpc>
          <a:spcPct val="110000"/>
        </a:lnSpc>
        <a:spcBef>
          <a:spcPct val="0"/>
        </a:spcBef>
        <a:spcAft>
          <a:spcPts val="2400"/>
        </a:spcAft>
        <a:buNone/>
        <a:defRPr sz="2800" b="1" i="0" kern="1200">
          <a:solidFill>
            <a:schemeClr val="bg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2">
              <a:lumMod val="20000"/>
              <a:lumOff val="80000"/>
            </a:schemeClr>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2">
              <a:lumMod val="20000"/>
              <a:lumOff val="80000"/>
            </a:schemeClr>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2">
              <a:lumMod val="20000"/>
              <a:lumOff val="80000"/>
            </a:schemeClr>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2">
              <a:lumMod val="20000"/>
              <a:lumOff val="80000"/>
            </a:schemeClr>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2">
              <a:lumMod val="20000"/>
              <a:lumOff val="8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hyperlink" Target="https://r-bio.github.io/intro-git-rstudio/"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effectLst/>
        </p:spPr>
        <p:txBody>
          <a:bodyPr/>
          <a:lstStyle/>
          <a:p>
            <a:r>
              <a:rPr lang="en-US" dirty="0"/>
              <a:t>How R </a:t>
            </a:r>
            <a:r>
              <a:rPr lang="en-US" dirty="0" err="1"/>
              <a:t>R</a:t>
            </a:r>
            <a:r>
              <a:rPr lang="en-US" dirty="0"/>
              <a:t> you?</a:t>
            </a:r>
            <a:br>
              <a:rPr lang="en-US" dirty="0"/>
            </a:br>
            <a:r>
              <a:rPr lang="en-US" sz="2800" dirty="0"/>
              <a:t>Tips, Tricks, and Best Practices for R </a:t>
            </a:r>
            <a:endParaRPr lang="en-US" sz="10350" dirty="0">
              <a:solidFill>
                <a:srgbClr val="FFFFFF"/>
              </a:solidFill>
            </a:endParaRPr>
          </a:p>
        </p:txBody>
      </p:sp>
      <p:sp>
        <p:nvSpPr>
          <p:cNvPr id="13315" name="Rectangle 3"/>
          <p:cNvSpPr>
            <a:spLocks noGrp="1" noChangeArrowheads="1"/>
          </p:cNvSpPr>
          <p:nvPr>
            <p:ph type="subTitle" idx="1"/>
          </p:nvPr>
        </p:nvSpPr>
        <p:spPr/>
        <p:txBody>
          <a:bodyPr/>
          <a:lstStyle/>
          <a:p>
            <a:pPr algn="ctr" eaLnBrk="1" hangingPunct="1"/>
            <a:r>
              <a:rPr lang="de-DE" sz="1800" dirty="0"/>
              <a:t>Klaus Frieler</a:t>
            </a:r>
          </a:p>
          <a:p>
            <a:pPr algn="ctr"/>
            <a:r>
              <a:rPr lang="en-US" sz="1350" dirty="0"/>
              <a:t>May 23, 2024</a:t>
            </a:r>
          </a:p>
        </p:txBody>
      </p:sp>
    </p:spTree>
    <p:extLst>
      <p:ext uri="{BB962C8B-B14F-4D97-AF65-F5344CB8AC3E}">
        <p14:creationId xmlns:p14="http://schemas.microsoft.com/office/powerpoint/2010/main" val="168371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Project organization</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dirty="0">
                <a:latin typeface="+mn-lt"/>
              </a:rPr>
              <a:t>Use RStudio and </a:t>
            </a:r>
            <a:r>
              <a:rPr lang="en-US" dirty="0" err="1">
                <a:latin typeface="+mn-lt"/>
              </a:rPr>
              <a:t>Rstudio</a:t>
            </a:r>
            <a:r>
              <a:rPr lang="en-US" dirty="0">
                <a:latin typeface="+mn-lt"/>
              </a:rPr>
              <a:t> projects (no </a:t>
            </a:r>
            <a:r>
              <a:rPr lang="en-US" dirty="0" err="1">
                <a:latin typeface="+mn-lt"/>
              </a:rPr>
              <a:t>setwd</a:t>
            </a:r>
            <a:r>
              <a:rPr lang="en-US" dirty="0">
                <a:latin typeface="+mn-lt"/>
              </a:rPr>
              <a:t>(), or rm(list = ls()) no absolute paths etc., )</a:t>
            </a:r>
          </a:p>
          <a:p>
            <a:pPr marL="285750" indent="-285750">
              <a:buFont typeface="Arial" panose="020B0604020202020204" pitchFamily="34" charset="0"/>
              <a:buChar char="•"/>
            </a:pPr>
            <a:r>
              <a:rPr lang="en-US" dirty="0">
                <a:latin typeface="+mn-lt"/>
              </a:rPr>
              <a:t>Use GitHub (version control, easy communication with self and others, open science)</a:t>
            </a:r>
          </a:p>
          <a:p>
            <a:pPr marL="285750" indent="-285750">
              <a:buFont typeface="Arial" panose="020B0604020202020204" pitchFamily="34" charset="0"/>
              <a:buChar char="•"/>
            </a:pPr>
            <a:r>
              <a:rPr lang="en-US" dirty="0">
                <a:latin typeface="+mn-lt"/>
              </a:rPr>
              <a:t>Use consistent directory setup</a:t>
            </a:r>
          </a:p>
          <a:p>
            <a:pPr marL="465750" lvl="1" indent="-285750"/>
            <a:r>
              <a:rPr lang="en-US" dirty="0"/>
              <a:t>&lt;</a:t>
            </a:r>
            <a:r>
              <a:rPr lang="en-US" b="1" dirty="0" err="1">
                <a:latin typeface="Courier New" panose="02070309020205020404" pitchFamily="49" charset="0"/>
                <a:cs typeface="Courier New" panose="02070309020205020404" pitchFamily="49" charset="0"/>
              </a:rPr>
              <a:t>projectname</a:t>
            </a:r>
            <a:r>
              <a:rPr lang="en-US" dirty="0"/>
              <a:t>&gt;</a:t>
            </a:r>
          </a:p>
          <a:p>
            <a:pPr marL="645750" lvl="3" indent="-285750"/>
            <a:r>
              <a:rPr lang="en-US" b="1" dirty="0">
                <a:latin typeface="Courier New" panose="02070309020205020404" pitchFamily="49" charset="0"/>
                <a:cs typeface="Courier New" panose="02070309020205020404" pitchFamily="49" charset="0"/>
              </a:rPr>
              <a:t>data </a:t>
            </a:r>
            <a:r>
              <a:rPr lang="en-US" dirty="0"/>
              <a:t>(for all data files)</a:t>
            </a:r>
          </a:p>
          <a:p>
            <a:pPr marL="645750" lvl="3" indent="-285750"/>
            <a:r>
              <a:rPr lang="en-US" b="1" dirty="0">
                <a:latin typeface="Courier New" panose="02070309020205020404" pitchFamily="49" charset="0"/>
                <a:cs typeface="Courier New" panose="02070309020205020404" pitchFamily="49" charset="0"/>
              </a:rPr>
              <a:t>docs </a:t>
            </a:r>
            <a:r>
              <a:rPr lang="en-US" dirty="0"/>
              <a:t>(for all documents and report, if any)</a:t>
            </a:r>
          </a:p>
          <a:p>
            <a:pPr marL="645750" lvl="3" indent="-285750"/>
            <a:r>
              <a:rPr lang="en-US" b="1" dirty="0">
                <a:latin typeface="Courier New" panose="02070309020205020404" pitchFamily="49" charset="0"/>
                <a:cs typeface="Courier New" panose="02070309020205020404" pitchFamily="49" charset="0"/>
              </a:rPr>
              <a:t>figs[plots] </a:t>
            </a:r>
            <a:r>
              <a:rPr lang="en-US" dirty="0"/>
              <a:t>(for all plots)</a:t>
            </a:r>
          </a:p>
          <a:p>
            <a:pPr marL="645750" lvl="3" indent="-285750"/>
            <a:r>
              <a:rPr lang="en-US" b="1" dirty="0">
                <a:latin typeface="Courier New" panose="02070309020205020404" pitchFamily="49" charset="0"/>
                <a:cs typeface="Courier New" panose="02070309020205020404" pitchFamily="49" charset="0"/>
              </a:rPr>
              <a:t>R [functions] </a:t>
            </a:r>
            <a:r>
              <a:rPr lang="en-US" dirty="0"/>
              <a:t>(for all R files, optional)</a:t>
            </a:r>
          </a:p>
          <a:p>
            <a:pPr marL="645750" lvl="3" indent="-285750"/>
            <a:r>
              <a:rPr lang="en-US" b="1" dirty="0">
                <a:latin typeface="Courier New" panose="02070309020205020404" pitchFamily="49" charset="0"/>
                <a:cs typeface="Courier New" panose="02070309020205020404" pitchFamily="49" charset="0"/>
              </a:rPr>
              <a:t>markdown </a:t>
            </a:r>
            <a:r>
              <a:rPr lang="en-US" dirty="0"/>
              <a:t>(for markdown etc. files, if any)</a:t>
            </a:r>
          </a:p>
          <a:p>
            <a:pPr marL="645750" lvl="3" indent="-285750"/>
            <a:r>
              <a:rPr lang="en-US" b="1" dirty="0">
                <a:latin typeface="Courier New" panose="02070309020205020404" pitchFamily="49" charset="0"/>
                <a:cs typeface="Courier New" panose="02070309020205020404" pitchFamily="49" charset="0"/>
              </a:rPr>
              <a:t>material[</a:t>
            </a:r>
            <a:r>
              <a:rPr lang="en-US" b="1" dirty="0" err="1">
                <a:latin typeface="Courier New" panose="02070309020205020404" pitchFamily="49" charset="0"/>
                <a:cs typeface="Courier New" panose="02070309020205020404" pitchFamily="49" charset="0"/>
              </a:rPr>
              <a:t>misc</a:t>
            </a:r>
            <a:r>
              <a:rPr lang="en-US" b="1" dirty="0">
                <a:latin typeface="Courier New" panose="02070309020205020404" pitchFamily="49" charset="0"/>
                <a:cs typeface="Courier New" panose="02070309020205020404" pitchFamily="49" charset="0"/>
              </a:rPr>
              <a:t>] </a:t>
            </a:r>
            <a:r>
              <a:rPr lang="en-US" dirty="0"/>
              <a:t>(for any other resources, optional)</a:t>
            </a:r>
          </a:p>
          <a:p>
            <a:pPr marL="465750" lvl="2"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298019394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Project organization</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dirty="0">
                <a:latin typeface="+mn-lt"/>
              </a:rPr>
              <a:t>Don’t write monolithic scripts</a:t>
            </a:r>
          </a:p>
          <a:p>
            <a:pPr lvl="3"/>
            <a:r>
              <a:rPr lang="en-US" sz="1200" dirty="0">
                <a:solidFill>
                  <a:schemeClr val="accent1"/>
                </a:solidFill>
              </a:rPr>
              <a:t>Break up code into small, manageable, and testable functions </a:t>
            </a:r>
          </a:p>
          <a:p>
            <a:pPr lvl="3"/>
            <a:r>
              <a:rPr lang="en-US" sz="1200" dirty="0">
                <a:solidFill>
                  <a:schemeClr val="accent1"/>
                </a:solidFill>
              </a:rPr>
              <a:t>Bundle analysis pipelines in </a:t>
            </a:r>
            <a:r>
              <a:rPr lang="en-US" sz="1200" dirty="0" err="1">
                <a:solidFill>
                  <a:schemeClr val="accent1"/>
                </a:solidFill>
              </a:rPr>
              <a:t>Rmarkdown</a:t>
            </a:r>
            <a:r>
              <a:rPr lang="en-US" sz="1200" dirty="0">
                <a:solidFill>
                  <a:schemeClr val="accent1"/>
                </a:solidFill>
              </a:rPr>
              <a:t> file</a:t>
            </a:r>
          </a:p>
          <a:p>
            <a:pPr lvl="3"/>
            <a:r>
              <a:rPr lang="en-US" sz="1200" dirty="0">
                <a:solidFill>
                  <a:schemeClr val="accent1"/>
                </a:solidFill>
              </a:rPr>
              <a:t>Split larger projects in multiple files with semantic unity (e.g., data I/O and wrangling, plotting, statistical analysis, “paper production”/reporting, utility/helper functions etc.)</a:t>
            </a:r>
          </a:p>
          <a:p>
            <a:pPr lvl="3"/>
            <a:r>
              <a:rPr lang="en-US" sz="1200" dirty="0">
                <a:solidFill>
                  <a:schemeClr val="accent1"/>
                </a:solidFill>
              </a:rPr>
              <a:t>Ideally, never save workspace but rebuild it on restart (not always practical, though) </a:t>
            </a:r>
          </a:p>
          <a:p>
            <a:pPr lvl="3"/>
            <a:r>
              <a:rPr lang="en-US" sz="1200" dirty="0">
                <a:solidFill>
                  <a:schemeClr val="accent1"/>
                </a:solidFill>
              </a:rPr>
              <a:t>For larger projects, consider even writing an R package (it is easier than you think)</a:t>
            </a:r>
          </a:p>
          <a:p>
            <a:pPr lvl="3"/>
            <a:r>
              <a:rPr lang="en-US" sz="1200" dirty="0">
                <a:solidFill>
                  <a:schemeClr val="accent1"/>
                </a:solidFill>
              </a:rPr>
              <a:t>DRY: Don’t repeat yourself, (“copy &amp; paste loops” are the root of all evil)</a:t>
            </a:r>
          </a:p>
          <a:p>
            <a:pPr marL="180000" lvl="3" indent="0">
              <a:buNone/>
            </a:pPr>
            <a:endParaRPr lang="en-US" sz="1200" dirty="0">
              <a:solidFill>
                <a:schemeClr val="accent1"/>
              </a:solidFill>
            </a:endParaRPr>
          </a:p>
        </p:txBody>
      </p:sp>
      <p:pic>
        <p:nvPicPr>
          <p:cNvPr id="5" name="Grafik 4">
            <a:extLst>
              <a:ext uri="{FF2B5EF4-FFF2-40B4-BE49-F238E27FC236}">
                <a16:creationId xmlns:a16="http://schemas.microsoft.com/office/drawing/2014/main" id="{DF0B4777-57CA-7B00-6BB2-673C70AB7E2A}"/>
              </a:ext>
            </a:extLst>
          </p:cNvPr>
          <p:cNvPicPr>
            <a:picLocks noChangeAspect="1"/>
          </p:cNvPicPr>
          <p:nvPr/>
        </p:nvPicPr>
        <p:blipFill>
          <a:blip r:embed="rId2"/>
          <a:stretch>
            <a:fillRect/>
          </a:stretch>
        </p:blipFill>
        <p:spPr>
          <a:xfrm>
            <a:off x="7602582" y="481693"/>
            <a:ext cx="1336221" cy="1336221"/>
          </a:xfrm>
          <a:prstGeom prst="rect">
            <a:avLst/>
          </a:prstGeom>
        </p:spPr>
      </p:pic>
    </p:spTree>
    <p:extLst>
      <p:ext uri="{BB962C8B-B14F-4D97-AF65-F5344CB8AC3E}">
        <p14:creationId xmlns:p14="http://schemas.microsoft.com/office/powerpoint/2010/main" val="56248978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Style</a:t>
            </a:r>
          </a:p>
        </p:txBody>
      </p:sp>
      <p:sp>
        <p:nvSpPr>
          <p:cNvPr id="3" name="Inhaltsplatzhalter 2"/>
          <p:cNvSpPr>
            <a:spLocks noGrp="1"/>
          </p:cNvSpPr>
          <p:nvPr>
            <p:ph idx="1"/>
          </p:nvPr>
        </p:nvSpPr>
        <p:spPr>
          <a:ln>
            <a:noFill/>
          </a:ln>
        </p:spPr>
        <p:txBody>
          <a:bodyPr/>
          <a:lstStyle/>
          <a:p>
            <a:r>
              <a:rPr lang="en-US" dirty="0">
                <a:latin typeface="+mn-lt"/>
              </a:rPr>
              <a:t>Use some consistent formatting style to enhance readability (strongly recommended: </a:t>
            </a:r>
            <a:r>
              <a:rPr lang="en-US" dirty="0" err="1">
                <a:latin typeface="+mn-lt"/>
              </a:rPr>
              <a:t>tidyverse</a:t>
            </a:r>
            <a:r>
              <a:rPr lang="en-US" dirty="0">
                <a:latin typeface="+mn-lt"/>
              </a:rPr>
              <a:t> style):</a:t>
            </a:r>
          </a:p>
          <a:p>
            <a:pPr lvl="1"/>
            <a:r>
              <a:rPr lang="en-US" sz="1400" dirty="0">
                <a:solidFill>
                  <a:schemeClr val="accent1"/>
                </a:solidFill>
              </a:rPr>
              <a:t>All names (files, variables, functions etc.) always with </a:t>
            </a:r>
            <a:r>
              <a:rPr lang="en-US" sz="1400" dirty="0" err="1">
                <a:solidFill>
                  <a:schemeClr val="accent1"/>
                </a:solidFill>
              </a:rPr>
              <a:t>snake_case</a:t>
            </a:r>
            <a:r>
              <a:rPr lang="en-US" sz="1400" dirty="0">
                <a:solidFill>
                  <a:schemeClr val="accent1"/>
                </a:solidFill>
              </a:rPr>
              <a:t> (lower letters + underscore). </a:t>
            </a:r>
          </a:p>
          <a:p>
            <a:pPr lvl="1"/>
            <a:r>
              <a:rPr lang="en-US" sz="1400" dirty="0">
                <a:solidFill>
                  <a:schemeClr val="accent1"/>
                </a:solidFill>
              </a:rPr>
              <a:t>No dots, except for grouping variable names in data frames.</a:t>
            </a:r>
          </a:p>
          <a:p>
            <a:pPr lvl="1"/>
            <a:r>
              <a:rPr lang="en-US" sz="1400" dirty="0">
                <a:solidFill>
                  <a:schemeClr val="accent1"/>
                </a:solidFill>
              </a:rPr>
              <a:t>File and directory names also with “-”</a:t>
            </a:r>
          </a:p>
          <a:p>
            <a:pPr lvl="1"/>
            <a:r>
              <a:rPr lang="en-US" sz="1400" dirty="0">
                <a:solidFill>
                  <a:schemeClr val="accent1"/>
                </a:solidFill>
              </a:rPr>
              <a:t>Don’t use camelCase, use </a:t>
            </a:r>
            <a:r>
              <a:rPr lang="en-US" sz="1400" dirty="0" err="1">
                <a:solidFill>
                  <a:schemeClr val="accent1"/>
                </a:solidFill>
              </a:rPr>
              <a:t>UpperCamelCase</a:t>
            </a:r>
            <a:r>
              <a:rPr lang="en-US" sz="1400" dirty="0">
                <a:solidFill>
                  <a:schemeClr val="accent1"/>
                </a:solidFill>
              </a:rPr>
              <a:t> for R6 classes</a:t>
            </a:r>
          </a:p>
          <a:p>
            <a:pPr lvl="1"/>
            <a:r>
              <a:rPr lang="en-US" sz="1400" dirty="0">
                <a:solidFill>
                  <a:schemeClr val="accent1"/>
                </a:solidFill>
              </a:rPr>
              <a:t>Whitespace around low precedence operators, but not around high precedence ops</a:t>
            </a:r>
          </a:p>
          <a:p>
            <a:pPr lvl="1"/>
            <a:r>
              <a:rPr lang="en-US" sz="1400" dirty="0">
                <a:solidFill>
                  <a:schemeClr val="accent1"/>
                </a:solidFill>
              </a:rPr>
              <a:t>Use proper, consistent indentation</a:t>
            </a:r>
          </a:p>
          <a:p>
            <a:pPr lvl="1"/>
            <a:r>
              <a:rPr lang="en-US" sz="1400" dirty="0">
                <a:solidFill>
                  <a:schemeClr val="accent1"/>
                </a:solidFill>
              </a:rPr>
              <a:t>Use full qualification for external function from other packages (except </a:t>
            </a:r>
            <a:r>
              <a:rPr lang="en-US" sz="1400" dirty="0" err="1">
                <a:solidFill>
                  <a:schemeClr val="accent1"/>
                </a:solidFill>
              </a:rPr>
              <a:t>tidyverse</a:t>
            </a:r>
            <a:r>
              <a:rPr lang="en-US" sz="1400" dirty="0">
                <a:solidFill>
                  <a:schemeClr val="accent1"/>
                </a:solidFill>
              </a:rPr>
              <a:t> functions)</a:t>
            </a:r>
          </a:p>
          <a:p>
            <a:pPr lvl="1"/>
            <a:r>
              <a:rPr lang="en-US" sz="1400" dirty="0">
                <a:solidFill>
                  <a:schemeClr val="accent1"/>
                </a:solidFill>
              </a:rPr>
              <a:t>Pro tip: Styler add-in for R studio.</a:t>
            </a:r>
          </a:p>
          <a:p>
            <a:pPr marL="0" lvl="1" indent="0">
              <a:buNone/>
            </a:pPr>
            <a:endParaRPr lang="en-US" sz="1350" dirty="0">
              <a:solidFill>
                <a:schemeClr val="accent1"/>
              </a:solidFill>
            </a:endParaRPr>
          </a:p>
          <a:p>
            <a:pPr lvl="1"/>
            <a:endParaRPr lang="en-US" sz="1350" dirty="0">
              <a:solidFill>
                <a:schemeClr val="accent1"/>
              </a:solidFill>
            </a:endParaRPr>
          </a:p>
        </p:txBody>
      </p:sp>
      <p:pic>
        <p:nvPicPr>
          <p:cNvPr id="5" name="Grafik 4">
            <a:extLst>
              <a:ext uri="{FF2B5EF4-FFF2-40B4-BE49-F238E27FC236}">
                <a16:creationId xmlns:a16="http://schemas.microsoft.com/office/drawing/2014/main" id="{DF0B4777-57CA-7B00-6BB2-673C70AB7E2A}"/>
              </a:ext>
            </a:extLst>
          </p:cNvPr>
          <p:cNvPicPr>
            <a:picLocks noChangeAspect="1"/>
          </p:cNvPicPr>
          <p:nvPr/>
        </p:nvPicPr>
        <p:blipFill>
          <a:blip r:embed="rId2"/>
          <a:stretch>
            <a:fillRect/>
          </a:stretch>
        </p:blipFill>
        <p:spPr>
          <a:xfrm>
            <a:off x="7700554" y="3303270"/>
            <a:ext cx="1336221" cy="1336221"/>
          </a:xfrm>
          <a:prstGeom prst="rect">
            <a:avLst/>
          </a:prstGeom>
        </p:spPr>
      </p:pic>
    </p:spTree>
    <p:extLst>
      <p:ext uri="{BB962C8B-B14F-4D97-AF65-F5344CB8AC3E}">
        <p14:creationId xmlns:p14="http://schemas.microsoft.com/office/powerpoint/2010/main" val="30731913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Project organization</a:t>
            </a:r>
          </a:p>
        </p:txBody>
      </p:sp>
      <p:sp>
        <p:nvSpPr>
          <p:cNvPr id="3" name="Inhaltsplatzhalter 2"/>
          <p:cNvSpPr>
            <a:spLocks noGrp="1"/>
          </p:cNvSpPr>
          <p:nvPr>
            <p:ph idx="1"/>
          </p:nvPr>
        </p:nvSpPr>
        <p:spPr>
          <a:ln>
            <a:noFill/>
          </a:ln>
        </p:spPr>
        <p:txBody>
          <a:bodyPr/>
          <a:lstStyle/>
          <a:p>
            <a:r>
              <a:rPr lang="en-US" dirty="0">
                <a:latin typeface="+mn-lt"/>
              </a:rPr>
              <a:t>Always think about other people (e.g., reviewers, your future self) reading and using your code.</a:t>
            </a:r>
          </a:p>
          <a:p>
            <a:r>
              <a:rPr lang="en-US" dirty="0">
                <a:latin typeface="+mn-lt"/>
              </a:rPr>
              <a:t>Document/comment complicated stuff, but only the “why”, never “what”, avoid redundancy</a:t>
            </a:r>
          </a:p>
          <a:p>
            <a:r>
              <a:rPr lang="en-US" dirty="0">
                <a:latin typeface="+mn-lt"/>
              </a:rPr>
              <a:t>Good variable and functions names and a clear structure are half of the documentation (e.g., </a:t>
            </a:r>
            <a:r>
              <a:rPr lang="en-US" dirty="0" err="1">
                <a:latin typeface="+mn-lt"/>
              </a:rPr>
              <a:t>verb_object</a:t>
            </a:r>
            <a:r>
              <a:rPr lang="en-US" dirty="0">
                <a:latin typeface="+mn-lt"/>
              </a:rPr>
              <a:t> names for functions)</a:t>
            </a:r>
          </a:p>
          <a:p>
            <a:r>
              <a:rPr lang="en-US" dirty="0">
                <a:latin typeface="+mn-lt"/>
              </a:rPr>
              <a:t>Good error culture is crucial</a:t>
            </a:r>
          </a:p>
          <a:p>
            <a:pPr lvl="1"/>
            <a:r>
              <a:rPr lang="en-US" sz="1400" dirty="0">
                <a:solidFill>
                  <a:schemeClr val="accent1"/>
                </a:solidFill>
              </a:rPr>
              <a:t>Making errors is the basically the definition of programming</a:t>
            </a:r>
          </a:p>
          <a:p>
            <a:pPr lvl="1"/>
            <a:r>
              <a:rPr lang="en-US" sz="1400" dirty="0">
                <a:solidFill>
                  <a:schemeClr val="accent1"/>
                </a:solidFill>
              </a:rPr>
              <a:t>Find bugs and fix them, no need to blame anyone (particularly not yourself)</a:t>
            </a:r>
          </a:p>
          <a:p>
            <a:pPr lvl="1"/>
            <a:r>
              <a:rPr lang="en-US" sz="1400" dirty="0">
                <a:solidFill>
                  <a:schemeClr val="accent1"/>
                </a:solidFill>
              </a:rPr>
              <a:t>Test as much as possible (use debugging tools, like browser())</a:t>
            </a:r>
          </a:p>
          <a:p>
            <a:r>
              <a:rPr lang="en-US" dirty="0">
                <a:latin typeface="+mn-lt"/>
              </a:rPr>
              <a:t>Golden rule: Make it run, make it right, make it fast</a:t>
            </a:r>
          </a:p>
        </p:txBody>
      </p:sp>
    </p:spTree>
    <p:extLst>
      <p:ext uri="{BB962C8B-B14F-4D97-AF65-F5344CB8AC3E}">
        <p14:creationId xmlns:p14="http://schemas.microsoft.com/office/powerpoint/2010/main" val="64267197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Some useful recent packages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easystats</a:t>
            </a:r>
            <a:r>
              <a:rPr lang="en-US" sz="1400" dirty="0">
                <a:latin typeface="+mn-lt"/>
              </a:rPr>
              <a:t>: consistent ecosystem of interoperable packages for the daily biz of a researcher, fully comp with the </a:t>
            </a:r>
            <a:r>
              <a:rPr lang="en-US" sz="1400" dirty="0" err="1">
                <a:latin typeface="+mn-lt"/>
              </a:rPr>
              <a:t>tidyverse</a:t>
            </a:r>
            <a:r>
              <a:rPr lang="en-US" sz="1400" dirty="0">
                <a:latin typeface="+mn-lt"/>
              </a:rPr>
              <a:t>, high quality, very useful.</a:t>
            </a:r>
          </a:p>
          <a:p>
            <a:pPr marL="465750" lvl="1" indent="-285750"/>
            <a:r>
              <a:rPr lang="en-US" sz="1400" b="1" dirty="0">
                <a:latin typeface="Courier New" panose="02070309020205020404" pitchFamily="49" charset="0"/>
                <a:cs typeface="Courier New" panose="02070309020205020404" pitchFamily="49" charset="0"/>
              </a:rPr>
              <a:t>report, see, performance, </a:t>
            </a:r>
            <a:r>
              <a:rPr lang="en-US" sz="1400" b="1" dirty="0" err="1">
                <a:latin typeface="Courier New" panose="02070309020205020404" pitchFamily="49" charset="0"/>
                <a:cs typeface="Courier New" panose="02070309020205020404" pitchFamily="49" charset="0"/>
              </a:rPr>
              <a:t>effectsize</a:t>
            </a:r>
            <a:r>
              <a:rPr lang="en-US" sz="1400" b="1" dirty="0">
                <a:latin typeface="Courier New" panose="02070309020205020404" pitchFamily="49" charset="0"/>
                <a:cs typeface="Courier New" panose="02070309020205020404" pitchFamily="49" charset="0"/>
              </a:rPr>
              <a:t>, parameters, insight, </a:t>
            </a:r>
            <a:r>
              <a:rPr lang="en-US" sz="1400" b="1" dirty="0" err="1">
                <a:latin typeface="Courier New" panose="02070309020205020404" pitchFamily="49" charset="0"/>
                <a:cs typeface="Courier New" panose="02070309020205020404" pitchFamily="49" charset="0"/>
              </a:rPr>
              <a:t>datawizard</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bayestestR</a:t>
            </a:r>
            <a:endParaRPr lang="en-US" sz="1400"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rstatix</a:t>
            </a:r>
            <a:r>
              <a:rPr lang="en-US" sz="1400" dirty="0">
                <a:latin typeface="+mn-lt"/>
              </a:rPr>
              <a:t>: </a:t>
            </a:r>
            <a:r>
              <a:rPr lang="en-US" sz="1400" dirty="0" err="1">
                <a:latin typeface="+mn-lt"/>
              </a:rPr>
              <a:t>tidyverse</a:t>
            </a:r>
            <a:r>
              <a:rPr lang="en-US" sz="1400" dirty="0">
                <a:latin typeface="+mn-lt"/>
              </a:rPr>
              <a:t> compatible, collection of commonly used statistical tests (t-test, ANOVA, non-parametric etc.)</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ggpubr</a:t>
            </a:r>
            <a:r>
              <a:rPr lang="en-US" sz="1400" dirty="0">
                <a:latin typeface="Courier New" panose="02070309020205020404" pitchFamily="49" charset="0"/>
                <a:cs typeface="Courier New" panose="02070309020205020404" pitchFamily="49" charset="0"/>
              </a:rPr>
              <a:t>: </a:t>
            </a:r>
            <a:r>
              <a:rPr lang="en-US" sz="1400" dirty="0">
                <a:latin typeface="+mn-lt"/>
              </a:rPr>
              <a:t>Companion package to </a:t>
            </a:r>
            <a:r>
              <a:rPr lang="en-US" sz="1400" dirty="0" err="1">
                <a:latin typeface="+mn-lt"/>
              </a:rPr>
              <a:t>rstatix</a:t>
            </a:r>
            <a:r>
              <a:rPr lang="en-US" sz="1400" dirty="0">
                <a:latin typeface="+mn-lt"/>
              </a:rPr>
              <a:t>, commonly used plots &amp; more</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marginaleffects</a:t>
            </a:r>
            <a:r>
              <a:rPr lang="en-US" sz="1400" dirty="0">
                <a:latin typeface="+mn-lt"/>
              </a:rPr>
              <a:t>:  Modern alternative to </a:t>
            </a:r>
            <a:r>
              <a:rPr lang="en-US" sz="1400" dirty="0" err="1">
                <a:latin typeface="+mn-lt"/>
              </a:rPr>
              <a:t>emmeans</a:t>
            </a:r>
            <a:r>
              <a:rPr lang="en-US" sz="1400" dirty="0">
                <a:latin typeface="+mn-lt"/>
              </a:rPr>
              <a:t>, more comfy and fancier</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sjPlot</a:t>
            </a:r>
            <a:r>
              <a:rPr lang="en-US" sz="1400" dirty="0">
                <a:latin typeface="+mn-lt"/>
                <a:cs typeface="Courier New" panose="02070309020205020404" pitchFamily="49" charset="0"/>
              </a:rPr>
              <a:t>: Precursor to </a:t>
            </a:r>
            <a:r>
              <a:rPr lang="en-US" sz="1400" dirty="0" err="1">
                <a:latin typeface="+mn-lt"/>
                <a:cs typeface="Courier New" panose="02070309020205020404" pitchFamily="49" charset="0"/>
              </a:rPr>
              <a:t>easystats</a:t>
            </a:r>
            <a:r>
              <a:rPr lang="en-US" sz="1400" dirty="0">
                <a:latin typeface="+mn-lt"/>
                <a:cs typeface="Courier New" panose="02070309020205020404" pitchFamily="49" charset="0"/>
              </a:rPr>
              <a:t>, contains many convenient functions for modeling &amp; more</a:t>
            </a:r>
          </a:p>
          <a:p>
            <a:pPr marL="285750" indent="-285750">
              <a:buFont typeface="Arial" panose="020B0604020202020204" pitchFamily="34" charset="0"/>
              <a:buChar char="•"/>
            </a:pPr>
            <a:r>
              <a:rPr lang="en-US" sz="1400" b="1" dirty="0">
                <a:latin typeface="Courier New" panose="02070309020205020404" pitchFamily="49" charset="0"/>
                <a:cs typeface="Courier New" panose="02070309020205020404" pitchFamily="49" charset="0"/>
              </a:rPr>
              <a:t>janitor</a:t>
            </a:r>
            <a:r>
              <a:rPr lang="en-US" sz="1400" dirty="0">
                <a:latin typeface="+mn-lt"/>
                <a:cs typeface="Courier New" panose="02070309020205020404" pitchFamily="49" charset="0"/>
              </a:rPr>
              <a:t>: CLEANING! Mother little helpers (my fav: janitor::</a:t>
            </a:r>
            <a:r>
              <a:rPr lang="en-US" sz="1400" dirty="0" err="1">
                <a:latin typeface="+mn-lt"/>
                <a:cs typeface="Courier New" panose="02070309020205020404" pitchFamily="49" charset="0"/>
              </a:rPr>
              <a:t>clean_names</a:t>
            </a:r>
            <a:r>
              <a:rPr lang="en-US" sz="1400" dirty="0">
                <a:latin typeface="+mn-lt"/>
                <a:cs typeface="Courier New" panose="02070309020205020404" pitchFamily="49" charset="0"/>
              </a:rPr>
              <a:t>())</a:t>
            </a:r>
          </a:p>
          <a:p>
            <a:pPr marL="285750" indent="-285750">
              <a:buFont typeface="Arial" panose="020B0604020202020204" pitchFamily="34" charset="0"/>
              <a:buChar char="•"/>
            </a:pPr>
            <a:endParaRPr lang="en-US" sz="1400" dirty="0">
              <a:latin typeface="+mn-lt"/>
            </a:endParaRPr>
          </a:p>
          <a:p>
            <a:endParaRPr lang="en-US" sz="1400" dirty="0">
              <a:latin typeface="+mn-lt"/>
            </a:endParaRPr>
          </a:p>
        </p:txBody>
      </p:sp>
    </p:spTree>
    <p:extLst>
      <p:ext uri="{BB962C8B-B14F-4D97-AF65-F5344CB8AC3E}">
        <p14:creationId xmlns:p14="http://schemas.microsoft.com/office/powerpoint/2010/main" val="286147748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Some useful recent packages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400" b="1" dirty="0">
                <a:latin typeface="Courier New" panose="02070309020205020404" pitchFamily="49" charset="0"/>
                <a:cs typeface="Courier New" panose="02070309020205020404" pitchFamily="49" charset="0"/>
              </a:rPr>
              <a:t>targets</a:t>
            </a:r>
            <a:r>
              <a:rPr lang="en-US" sz="1400" dirty="0">
                <a:latin typeface="+mn-lt"/>
              </a:rPr>
              <a:t>: “make” system for analyses. Define “targets” and rebuild only stuff that it necessary instead of running everything again after small changes (“the Sisyphean loop of monolithic scripts”). Necessary overhead only efficient for large-</a:t>
            </a:r>
            <a:r>
              <a:rPr lang="en-US" sz="1400" dirty="0" err="1">
                <a:latin typeface="+mn-lt"/>
              </a:rPr>
              <a:t>ish</a:t>
            </a:r>
            <a:r>
              <a:rPr lang="en-US" sz="1400" dirty="0">
                <a:latin typeface="+mn-lt"/>
              </a:rPr>
              <a:t> projects</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tidymodels</a:t>
            </a:r>
            <a:r>
              <a:rPr lang="en-US" sz="1400" dirty="0">
                <a:latin typeface="Courier New" panose="02070309020205020404" pitchFamily="49" charset="0"/>
                <a:cs typeface="Courier New" panose="02070309020205020404" pitchFamily="49" charset="0"/>
              </a:rPr>
              <a:t>: </a:t>
            </a:r>
            <a:r>
              <a:rPr lang="en-US" sz="1400" dirty="0" err="1">
                <a:latin typeface="+mn-lt"/>
                <a:cs typeface="Courier New" panose="02070309020205020404" pitchFamily="49" charset="0"/>
              </a:rPr>
              <a:t>Tidyverse</a:t>
            </a:r>
            <a:r>
              <a:rPr lang="en-US" sz="1400" dirty="0">
                <a:latin typeface="+mn-lt"/>
                <a:cs typeface="Courier New" panose="02070309020205020404" pitchFamily="49" charset="0"/>
              </a:rPr>
              <a:t> compatible eco-system for data science-oriented analysis (prediction in focus, cross-validation, performance metrics, hyperparameter search &amp; more).</a:t>
            </a:r>
          </a:p>
          <a:p>
            <a:pPr marL="465750" lvl="1" indent="-285750"/>
            <a:r>
              <a:rPr lang="en-US" sz="1400" b="1" dirty="0" err="1">
                <a:latin typeface="Courier New" panose="02070309020205020404" pitchFamily="49" charset="0"/>
                <a:cs typeface="Courier New" panose="02070309020205020404" pitchFamily="49" charset="0"/>
              </a:rPr>
              <a:t>tidymodels</a:t>
            </a:r>
            <a:r>
              <a:rPr lang="en-US" sz="1400" b="1" dirty="0">
                <a:latin typeface="Courier New" panose="02070309020205020404" pitchFamily="49" charset="0"/>
                <a:cs typeface="Courier New" panose="02070309020205020404" pitchFamily="49" charset="0"/>
              </a:rPr>
              <a:t>, parsnip, </a:t>
            </a:r>
            <a:r>
              <a:rPr lang="en-US" sz="1400" b="1" dirty="0" err="1">
                <a:latin typeface="Courier New" panose="02070309020205020404" pitchFamily="49" charset="0"/>
                <a:cs typeface="Courier New" panose="02070309020205020404" pitchFamily="49" charset="0"/>
              </a:rPr>
              <a:t>rsample</a:t>
            </a:r>
            <a:r>
              <a:rPr lang="en-US" sz="1400" b="1" dirty="0">
                <a:latin typeface="Courier New" panose="02070309020205020404" pitchFamily="49" charset="0"/>
                <a:cs typeface="Courier New" panose="02070309020205020404" pitchFamily="49" charset="0"/>
              </a:rPr>
              <a:t>, recipes, workflows, tune, yardstick, broom</a:t>
            </a:r>
          </a:p>
          <a:p>
            <a:pPr marL="465750" lvl="1" indent="-285750"/>
            <a:endParaRPr lang="en-US" sz="1400"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endParaRPr lang="en-US" sz="1400" dirty="0">
              <a:latin typeface="Courier New" panose="02070309020205020404" pitchFamily="49" charset="0"/>
              <a:cs typeface="Courier New" panose="02070309020205020404" pitchFamily="49" charset="0"/>
            </a:endParaRPr>
          </a:p>
          <a:p>
            <a:endParaRPr lang="en-US" sz="1400" dirty="0">
              <a:latin typeface="+mn-lt"/>
            </a:endParaRPr>
          </a:p>
        </p:txBody>
      </p:sp>
    </p:spTree>
    <p:extLst>
      <p:ext uri="{BB962C8B-B14F-4D97-AF65-F5344CB8AC3E}">
        <p14:creationId xmlns:p14="http://schemas.microsoft.com/office/powerpoint/2010/main" val="355997013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Markdown</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400" dirty="0">
                <a:latin typeface="+mn-lt"/>
                <a:cs typeface="Courier New" panose="02070309020205020404" pitchFamily="49" charset="0"/>
              </a:rPr>
              <a:t>Markdown is a mark-up language for text formatting (source code for documents), available for many languages and system</a:t>
            </a:r>
          </a:p>
          <a:p>
            <a:pPr marL="285750" indent="-285750">
              <a:buFont typeface="Arial" panose="020B0604020202020204" pitchFamily="34" charset="0"/>
              <a:buChar char="•"/>
            </a:pPr>
            <a:r>
              <a:rPr lang="en-US" sz="1400" dirty="0">
                <a:latin typeface="+mn-lt"/>
                <a:cs typeface="Courier New" panose="02070309020205020404" pitchFamily="49" charset="0"/>
              </a:rPr>
              <a:t>Simple text formatting syntax, compiles to Word, HTML, PDF </a:t>
            </a:r>
          </a:p>
          <a:p>
            <a:pPr marL="285750" indent="-285750">
              <a:buFont typeface="Arial" panose="020B0604020202020204" pitchFamily="34" charset="0"/>
              <a:buChar char="•"/>
            </a:pPr>
            <a:r>
              <a:rPr lang="en-US" sz="1400" dirty="0" err="1">
                <a:latin typeface="+mn-lt"/>
                <a:cs typeface="Courier New" panose="02070309020205020404" pitchFamily="49" charset="0"/>
              </a:rPr>
              <a:t>Rmarkdown</a:t>
            </a:r>
            <a:r>
              <a:rPr lang="en-US" sz="1400" dirty="0">
                <a:latin typeface="+mn-lt"/>
                <a:cs typeface="Courier New" panose="02070309020205020404" pitchFamily="49" charset="0"/>
              </a:rPr>
              <a:t> is R specific variant to integrate text and code, including generation of plots and tables.</a:t>
            </a:r>
          </a:p>
          <a:p>
            <a:pPr marL="285750" indent="-285750">
              <a:buFont typeface="Arial" panose="020B0604020202020204" pitchFamily="34" charset="0"/>
              <a:buChar char="•"/>
            </a:pPr>
            <a:r>
              <a:rPr lang="en-US" sz="1400" dirty="0">
                <a:latin typeface="+mn-lt"/>
                <a:cs typeface="Courier New" panose="02070309020205020404" pitchFamily="49" charset="0"/>
              </a:rPr>
              <a:t>Text interspersed with code blocks, that can be executed separately for testing and exploration.</a:t>
            </a:r>
          </a:p>
          <a:p>
            <a:pPr marL="285750" indent="-285750">
              <a:buFont typeface="Arial" panose="020B0604020202020204" pitchFamily="34" charset="0"/>
              <a:buChar char="•"/>
            </a:pPr>
            <a:r>
              <a:rPr lang="en-US" sz="1400" dirty="0" err="1">
                <a:latin typeface="+mn-lt"/>
                <a:cs typeface="Courier New" panose="02070309020205020404" pitchFamily="49" charset="0"/>
              </a:rPr>
              <a:t>Viabel</a:t>
            </a:r>
            <a:r>
              <a:rPr lang="en-US" sz="1400" dirty="0">
                <a:latin typeface="+mn-lt"/>
                <a:cs typeface="Courier New" panose="02070309020205020404" pitchFamily="49" charset="0"/>
              </a:rPr>
              <a:t> alternative to monolithic scripts</a:t>
            </a:r>
          </a:p>
          <a:p>
            <a:pPr marL="285750" indent="-285750">
              <a:buFont typeface="Arial" panose="020B0604020202020204" pitchFamily="34" charset="0"/>
              <a:buChar char="•"/>
            </a:pPr>
            <a:r>
              <a:rPr lang="en-US" sz="1400" dirty="0">
                <a:latin typeface="+mn-lt"/>
                <a:cs typeface="Courier New" panose="02070309020205020404" pitchFamily="49" charset="0"/>
              </a:rPr>
              <a:t>I prefer to use it only for reporting (“white papers”), other people produce entire books or websites in </a:t>
            </a:r>
            <a:r>
              <a:rPr lang="en-US" sz="1400" dirty="0" err="1">
                <a:latin typeface="+mn-lt"/>
                <a:cs typeface="Courier New" panose="02070309020205020404" pitchFamily="49" charset="0"/>
              </a:rPr>
              <a:t>Rbookdown</a:t>
            </a:r>
            <a:r>
              <a:rPr lang="en-US" sz="1400" dirty="0">
                <a:latin typeface="+mn-lt"/>
                <a:cs typeface="Courier New" panose="02070309020205020404" pitchFamily="49" charset="0"/>
              </a:rPr>
              <a:t> </a:t>
            </a:r>
          </a:p>
          <a:p>
            <a:pPr marL="285750" indent="-285750">
              <a:buFont typeface="Arial" panose="020B0604020202020204" pitchFamily="34" charset="0"/>
              <a:buChar char="•"/>
            </a:pPr>
            <a:r>
              <a:rPr lang="en-US" sz="1400" dirty="0">
                <a:latin typeface="+mn-lt"/>
                <a:cs typeface="Courier New" panose="02070309020205020404" pitchFamily="49" charset="0"/>
              </a:rPr>
              <a:t>Latest development: Quarto</a:t>
            </a: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endParaRPr>
          </a:p>
          <a:p>
            <a:endParaRPr lang="en-US" sz="1400" dirty="0">
              <a:latin typeface="+mn-lt"/>
            </a:endParaRPr>
          </a:p>
        </p:txBody>
      </p:sp>
    </p:spTree>
    <p:extLst>
      <p:ext uri="{BB962C8B-B14F-4D97-AF65-F5344CB8AC3E}">
        <p14:creationId xmlns:p14="http://schemas.microsoft.com/office/powerpoint/2010/main" val="349705203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Wrap Up</a:t>
            </a:r>
          </a:p>
        </p:txBody>
      </p:sp>
      <p:sp>
        <p:nvSpPr>
          <p:cNvPr id="3" name="Inhaltsplatzhalter 2"/>
          <p:cNvSpPr>
            <a:spLocks noGrp="1"/>
          </p:cNvSpPr>
          <p:nvPr>
            <p:ph idx="1"/>
          </p:nvPr>
        </p:nvSpPr>
        <p:spPr>
          <a:ln>
            <a:noFill/>
          </a:ln>
        </p:spPr>
        <p:txBody>
          <a:bodyPr/>
          <a:lstStyle/>
          <a:p>
            <a:r>
              <a:rPr lang="en-US" dirty="0">
                <a:latin typeface="+mn-lt"/>
              </a:rPr>
              <a:t>You hopefully learned:</a:t>
            </a:r>
          </a:p>
          <a:p>
            <a:pPr lvl="1"/>
            <a:r>
              <a:rPr lang="en-US" sz="1400" dirty="0">
                <a:solidFill>
                  <a:schemeClr val="accent1"/>
                </a:solidFill>
              </a:rPr>
              <a:t>How to use Git and GitHub</a:t>
            </a:r>
          </a:p>
          <a:p>
            <a:pPr lvl="1"/>
            <a:r>
              <a:rPr lang="en-US" sz="1400" dirty="0">
                <a:solidFill>
                  <a:schemeClr val="accent1"/>
                </a:solidFill>
              </a:rPr>
              <a:t>Basic concepts of Shiny, the Web, and all that</a:t>
            </a:r>
          </a:p>
          <a:p>
            <a:pPr lvl="1"/>
            <a:r>
              <a:rPr lang="en-US" sz="1400" dirty="0">
                <a:solidFill>
                  <a:schemeClr val="accent1"/>
                </a:solidFill>
              </a:rPr>
              <a:t>How to implement a simple Shiny App</a:t>
            </a:r>
          </a:p>
          <a:p>
            <a:r>
              <a:rPr lang="en-US" dirty="0">
                <a:latin typeface="+mn-lt"/>
              </a:rPr>
              <a:t>What is missing:</a:t>
            </a:r>
          </a:p>
          <a:p>
            <a:pPr lvl="1"/>
            <a:r>
              <a:rPr lang="en-US" sz="1400" dirty="0">
                <a:solidFill>
                  <a:schemeClr val="accent1"/>
                </a:solidFill>
              </a:rPr>
              <a:t>A gazillion details, tricks, and fancy packages for enhanced Shiny development</a:t>
            </a:r>
          </a:p>
        </p:txBody>
      </p:sp>
    </p:spTree>
    <p:extLst>
      <p:ext uri="{BB962C8B-B14F-4D97-AF65-F5344CB8AC3E}">
        <p14:creationId xmlns:p14="http://schemas.microsoft.com/office/powerpoint/2010/main" val="87113118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2D8CA-BAD0-E54A-89A6-0209AEDFBD18}"/>
              </a:ext>
            </a:extLst>
          </p:cNvPr>
          <p:cNvSpPr>
            <a:spLocks noGrp="1"/>
          </p:cNvSpPr>
          <p:nvPr>
            <p:ph type="title"/>
          </p:nvPr>
        </p:nvSpPr>
        <p:spPr/>
        <p:txBody>
          <a:bodyPr/>
          <a:lstStyle/>
          <a:p>
            <a:r>
              <a:rPr lang="en-US" dirty="0"/>
              <a:t>Thank you!</a:t>
            </a:r>
            <a:br>
              <a:rPr lang="en-US" dirty="0"/>
            </a:br>
            <a:endParaRPr lang="en-US" dirty="0"/>
          </a:p>
        </p:txBody>
      </p:sp>
    </p:spTree>
    <p:extLst>
      <p:ext uri="{BB962C8B-B14F-4D97-AF65-F5344CB8AC3E}">
        <p14:creationId xmlns:p14="http://schemas.microsoft.com/office/powerpoint/2010/main" val="3306865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Agenda</a:t>
            </a:r>
          </a:p>
        </p:txBody>
      </p:sp>
      <p:sp>
        <p:nvSpPr>
          <p:cNvPr id="3" name="Inhaltsplatzhalter 2"/>
          <p:cNvSpPr>
            <a:spLocks noGrp="1"/>
          </p:cNvSpPr>
          <p:nvPr>
            <p:ph idx="1"/>
          </p:nvPr>
        </p:nvSpPr>
        <p:spPr>
          <a:ln>
            <a:noFill/>
          </a:ln>
        </p:spPr>
        <p:txBody>
          <a:bodyPr/>
          <a:lstStyle/>
          <a:p>
            <a:r>
              <a:rPr lang="en-US" sz="1800" dirty="0">
                <a:latin typeface="+mn-lt"/>
              </a:rPr>
              <a:t>First part: Preparation</a:t>
            </a:r>
          </a:p>
          <a:p>
            <a:pPr marL="642938" lvl="1" indent="-342900"/>
            <a:r>
              <a:rPr lang="en-US" sz="1500" dirty="0">
                <a:solidFill>
                  <a:schemeClr val="accent1"/>
                </a:solidFill>
              </a:rPr>
              <a:t>Hands on: </a:t>
            </a:r>
            <a:r>
              <a:rPr lang="en-US" sz="1500" dirty="0" err="1">
                <a:solidFill>
                  <a:schemeClr val="accent1"/>
                </a:solidFill>
              </a:rPr>
              <a:t>Rstudio</a:t>
            </a:r>
            <a:r>
              <a:rPr lang="en-US" sz="1500" dirty="0">
                <a:solidFill>
                  <a:schemeClr val="accent1"/>
                </a:solidFill>
              </a:rPr>
              <a:t>, installing packages, GitHub account, creating a repository</a:t>
            </a:r>
          </a:p>
          <a:p>
            <a:pPr marL="642938" lvl="1" indent="-342900"/>
            <a:r>
              <a:rPr lang="en-US" sz="1500" dirty="0">
                <a:solidFill>
                  <a:schemeClr val="accent1"/>
                </a:solidFill>
              </a:rPr>
              <a:t>Input: R projects</a:t>
            </a:r>
            <a:r>
              <a:rPr lang="en-US" sz="1400" dirty="0">
                <a:solidFill>
                  <a:schemeClr val="accent1"/>
                </a:solidFill>
              </a:rPr>
              <a:t>, </a:t>
            </a:r>
            <a:r>
              <a:rPr lang="en-US" sz="1400" dirty="0" err="1">
                <a:solidFill>
                  <a:schemeClr val="accent1"/>
                </a:solidFill>
              </a:rPr>
              <a:t>tidyverse</a:t>
            </a:r>
            <a:r>
              <a:rPr lang="en-US" sz="1400" dirty="0">
                <a:solidFill>
                  <a:schemeClr val="accent1"/>
                </a:solidFill>
              </a:rPr>
              <a:t>, </a:t>
            </a:r>
            <a:r>
              <a:rPr lang="en-US" sz="1500" dirty="0">
                <a:solidFill>
                  <a:schemeClr val="accent1"/>
                </a:solidFill>
              </a:rPr>
              <a:t>HTML, CSS, Web</a:t>
            </a:r>
          </a:p>
          <a:p>
            <a:r>
              <a:rPr lang="en-US" sz="1800" dirty="0">
                <a:latin typeface="+mn-lt"/>
              </a:rPr>
              <a:t>Second part: Shiny</a:t>
            </a:r>
          </a:p>
          <a:p>
            <a:pPr marL="642938" lvl="1" indent="-342900"/>
            <a:r>
              <a:rPr lang="en-US" sz="1500" dirty="0">
                <a:solidFill>
                  <a:schemeClr val="accent1"/>
                </a:solidFill>
              </a:rPr>
              <a:t>Hands on: Your first Shiny app</a:t>
            </a:r>
          </a:p>
          <a:p>
            <a:endParaRPr lang="en-US" sz="1800" dirty="0">
              <a:latin typeface="+mn-lt"/>
            </a:endParaRPr>
          </a:p>
          <a:p>
            <a:pPr marL="642938" lvl="1" indent="-342900">
              <a:buFont typeface="+mj-lt"/>
              <a:buAutoNum type="arabicPeriod"/>
            </a:pPr>
            <a:endParaRPr lang="en-US" sz="1500" dirty="0">
              <a:solidFill>
                <a:schemeClr val="accent1"/>
              </a:solidFill>
            </a:endParaRPr>
          </a:p>
          <a:p>
            <a:pPr marL="642938" lvl="1" indent="-342900">
              <a:buFont typeface="+mj-lt"/>
              <a:buAutoNum type="arabicPeriod"/>
            </a:pPr>
            <a:endParaRPr lang="en-US" sz="1500" dirty="0">
              <a:solidFill>
                <a:schemeClr val="accent1"/>
              </a:solidFill>
            </a:endParaRPr>
          </a:p>
        </p:txBody>
      </p:sp>
    </p:spTree>
    <p:extLst>
      <p:ext uri="{BB962C8B-B14F-4D97-AF65-F5344CB8AC3E}">
        <p14:creationId xmlns:p14="http://schemas.microsoft.com/office/powerpoint/2010/main" val="106532477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1494236" y="627460"/>
            <a:ext cx="6155531" cy="1409700"/>
          </a:xfrm>
          <a:effectLst/>
        </p:spPr>
        <p:txBody>
          <a:bodyPr/>
          <a:lstStyle/>
          <a:p>
            <a:r>
              <a:rPr lang="en-US" dirty="0"/>
              <a:t>First Part</a:t>
            </a:r>
            <a:br>
              <a:rPr lang="en-US" dirty="0"/>
            </a:br>
            <a:r>
              <a:rPr lang="en-US" sz="3000" dirty="0"/>
              <a:t>Better be prepared</a:t>
            </a:r>
            <a:endParaRPr lang="en-US" sz="10350" dirty="0">
              <a:solidFill>
                <a:srgbClr val="FFFFFF"/>
              </a:solidFill>
            </a:endParaRPr>
          </a:p>
        </p:txBody>
      </p:sp>
      <p:sp>
        <p:nvSpPr>
          <p:cNvPr id="2" name="Untertitel 1">
            <a:extLst>
              <a:ext uri="{FF2B5EF4-FFF2-40B4-BE49-F238E27FC236}">
                <a16:creationId xmlns:a16="http://schemas.microsoft.com/office/drawing/2014/main" id="{90449ECC-59B0-4E2F-B9BA-07EF941B13FA}"/>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400326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Installation Orgy</a:t>
            </a:r>
          </a:p>
        </p:txBody>
      </p:sp>
      <p:sp>
        <p:nvSpPr>
          <p:cNvPr id="3" name="Inhaltsplatzhalter 2"/>
          <p:cNvSpPr>
            <a:spLocks noGrp="1"/>
          </p:cNvSpPr>
          <p:nvPr>
            <p:ph idx="1"/>
          </p:nvPr>
        </p:nvSpPr>
        <p:spPr>
          <a:ln>
            <a:noFill/>
          </a:ln>
        </p:spPr>
        <p:txBody>
          <a:bodyPr/>
          <a:lstStyle/>
          <a:p>
            <a:r>
              <a:rPr lang="en-US" sz="1800" dirty="0">
                <a:latin typeface="+mn-lt"/>
              </a:rPr>
              <a:t>What you need</a:t>
            </a:r>
          </a:p>
          <a:p>
            <a:pPr marL="342900" indent="-342900"/>
            <a:r>
              <a:rPr lang="en-US" sz="1800" dirty="0">
                <a:latin typeface="+mn-lt"/>
              </a:rPr>
              <a:t>R stuff</a:t>
            </a:r>
          </a:p>
          <a:p>
            <a:pPr marL="642938" lvl="1" indent="-342900"/>
            <a:r>
              <a:rPr lang="en-US" sz="1500" dirty="0">
                <a:solidFill>
                  <a:schemeClr val="accent1"/>
                </a:solidFill>
              </a:rPr>
              <a:t>R</a:t>
            </a:r>
          </a:p>
          <a:p>
            <a:pPr marL="642938" lvl="1" indent="-342900"/>
            <a:r>
              <a:rPr lang="en-US" sz="1500" dirty="0">
                <a:solidFill>
                  <a:schemeClr val="accent1"/>
                </a:solidFill>
              </a:rPr>
              <a:t>RStudio </a:t>
            </a:r>
          </a:p>
          <a:p>
            <a:pPr marL="642938" lvl="1" indent="-342900"/>
            <a:r>
              <a:rPr lang="en-US" sz="1500" dirty="0">
                <a:solidFill>
                  <a:schemeClr val="accent1"/>
                </a:solidFill>
              </a:rPr>
              <a:t>Packages: </a:t>
            </a:r>
            <a:r>
              <a:rPr lang="en-US" sz="1500" dirty="0" err="1">
                <a:solidFill>
                  <a:schemeClr val="accent1"/>
                </a:solidFill>
              </a:rPr>
              <a:t>tidyverse</a:t>
            </a:r>
            <a:r>
              <a:rPr lang="en-US" sz="1500" dirty="0">
                <a:solidFill>
                  <a:schemeClr val="accent1"/>
                </a:solidFill>
              </a:rPr>
              <a:t>, shiny, </a:t>
            </a:r>
            <a:r>
              <a:rPr lang="en-US" sz="1500" dirty="0" err="1">
                <a:solidFill>
                  <a:schemeClr val="accent1"/>
                </a:solidFill>
              </a:rPr>
              <a:t>shinythemes</a:t>
            </a:r>
            <a:r>
              <a:rPr lang="en-US" sz="1500" dirty="0">
                <a:solidFill>
                  <a:schemeClr val="accent1"/>
                </a:solidFill>
              </a:rPr>
              <a:t>, </a:t>
            </a:r>
            <a:r>
              <a:rPr lang="en-US" sz="1500" dirty="0" err="1">
                <a:solidFill>
                  <a:schemeClr val="accent1"/>
                </a:solidFill>
              </a:rPr>
              <a:t>bslib</a:t>
            </a:r>
            <a:r>
              <a:rPr lang="en-US" sz="1500" dirty="0">
                <a:solidFill>
                  <a:schemeClr val="accent1"/>
                </a:solidFill>
              </a:rPr>
              <a:t>, DT, </a:t>
            </a:r>
            <a:r>
              <a:rPr lang="en-US" sz="1500" dirty="0" err="1">
                <a:solidFill>
                  <a:schemeClr val="accent1"/>
                </a:solidFill>
              </a:rPr>
              <a:t>devtools</a:t>
            </a:r>
            <a:r>
              <a:rPr lang="en-US" sz="1500" dirty="0">
                <a:solidFill>
                  <a:schemeClr val="accent1"/>
                </a:solidFill>
              </a:rPr>
              <a:t> &amp; more</a:t>
            </a:r>
          </a:p>
          <a:p>
            <a:pPr marL="642938" lvl="1" indent="-342900"/>
            <a:r>
              <a:rPr lang="en-US" sz="1500" dirty="0">
                <a:solidFill>
                  <a:schemeClr val="accent1"/>
                </a:solidFill>
              </a:rPr>
              <a:t>For the second part: </a:t>
            </a:r>
            <a:r>
              <a:rPr lang="en-US" sz="1500" dirty="0" err="1">
                <a:solidFill>
                  <a:schemeClr val="accent1"/>
                </a:solidFill>
              </a:rPr>
              <a:t>psychTestR</a:t>
            </a:r>
            <a:r>
              <a:rPr lang="en-US" sz="1500" dirty="0">
                <a:solidFill>
                  <a:schemeClr val="accent1"/>
                </a:solidFill>
              </a:rPr>
              <a:t>, </a:t>
            </a:r>
            <a:r>
              <a:rPr lang="en-US" sz="1500" dirty="0" err="1">
                <a:solidFill>
                  <a:schemeClr val="accent1"/>
                </a:solidFill>
              </a:rPr>
              <a:t>psychTestRCAT</a:t>
            </a:r>
            <a:endParaRPr lang="en-US" sz="1500" dirty="0">
              <a:solidFill>
                <a:schemeClr val="accent1"/>
              </a:solidFill>
            </a:endParaRPr>
          </a:p>
          <a:p>
            <a:pPr marL="342900" indent="-342900"/>
            <a:r>
              <a:rPr lang="en-US" sz="1800" dirty="0">
                <a:latin typeface="+mn-lt"/>
              </a:rPr>
              <a:t>Git stuff </a:t>
            </a:r>
          </a:p>
          <a:p>
            <a:pPr marL="642938" lvl="1" indent="-342900"/>
            <a:r>
              <a:rPr lang="en-US" sz="1500" dirty="0">
                <a:solidFill>
                  <a:schemeClr val="accent1"/>
                </a:solidFill>
              </a:rPr>
              <a:t>Git (Windows: git-bash)</a:t>
            </a:r>
          </a:p>
          <a:p>
            <a:pPr marL="642938" lvl="1" indent="-342900"/>
            <a:r>
              <a:rPr lang="en-US" sz="1500" dirty="0" err="1">
                <a:solidFill>
                  <a:schemeClr val="accent1"/>
                </a:solidFill>
              </a:rPr>
              <a:t>Github</a:t>
            </a:r>
            <a:r>
              <a:rPr lang="en-US" sz="1500" dirty="0">
                <a:solidFill>
                  <a:schemeClr val="accent1"/>
                </a:solidFill>
              </a:rPr>
              <a:t> account</a:t>
            </a:r>
            <a:endParaRPr lang="en-US" sz="1800" dirty="0">
              <a:solidFill>
                <a:schemeClr val="accent1"/>
              </a:solidFill>
            </a:endParaRPr>
          </a:p>
          <a:p>
            <a:pPr marL="300038" lvl="1" indent="0">
              <a:buNone/>
            </a:pPr>
            <a:endParaRPr lang="en-US" sz="1500" dirty="0">
              <a:solidFill>
                <a:schemeClr val="accent1"/>
              </a:solidFill>
            </a:endParaRPr>
          </a:p>
          <a:p>
            <a:pPr marL="642938" lvl="1" indent="-342900">
              <a:buFont typeface="+mj-lt"/>
              <a:buAutoNum type="arabicPeriod"/>
            </a:pPr>
            <a:endParaRPr lang="en-US" sz="1500" dirty="0">
              <a:solidFill>
                <a:schemeClr val="accent1"/>
              </a:solidFill>
            </a:endParaRPr>
          </a:p>
        </p:txBody>
      </p:sp>
    </p:spTree>
    <p:extLst>
      <p:ext uri="{BB962C8B-B14F-4D97-AF65-F5344CB8AC3E}">
        <p14:creationId xmlns:p14="http://schemas.microsoft.com/office/powerpoint/2010/main" val="221974243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Git</a:t>
            </a:r>
          </a:p>
        </p:txBody>
      </p:sp>
      <p:sp>
        <p:nvSpPr>
          <p:cNvPr id="3" name="Inhaltsplatzhalter 2"/>
          <p:cNvSpPr>
            <a:spLocks noGrp="1"/>
          </p:cNvSpPr>
          <p:nvPr>
            <p:ph idx="1"/>
          </p:nvPr>
        </p:nvSpPr>
        <p:spPr>
          <a:ln>
            <a:noFill/>
          </a:ln>
        </p:spPr>
        <p:txBody>
          <a:bodyPr/>
          <a:lstStyle/>
          <a:p>
            <a:r>
              <a:rPr lang="en-US" sz="1500" dirty="0">
                <a:latin typeface="+mn-lt"/>
              </a:rPr>
              <a:t>Git is a version control system.</a:t>
            </a:r>
          </a:p>
          <a:p>
            <a:r>
              <a:rPr lang="en-US" sz="1500" dirty="0">
                <a:latin typeface="+mn-lt"/>
              </a:rPr>
              <a:t>De facto standard today (alternatives CVS, SVN, Microsoft’s Source Safe).</a:t>
            </a:r>
          </a:p>
          <a:p>
            <a:r>
              <a:rPr lang="en-US" sz="1500" dirty="0">
                <a:latin typeface="+mn-lt"/>
              </a:rPr>
              <a:t>Biased towards textual data (diffs), but binary data is also fine.</a:t>
            </a:r>
          </a:p>
          <a:p>
            <a:r>
              <a:rPr lang="en-US" sz="1500" dirty="0">
                <a:latin typeface="+mn-lt"/>
              </a:rPr>
              <a:t>Allows to track all changes and version of a project (“Track Changes for projects”).</a:t>
            </a:r>
          </a:p>
          <a:p>
            <a:r>
              <a:rPr lang="en-US" sz="1500" dirty="0">
                <a:latin typeface="+mn-lt"/>
              </a:rPr>
              <a:t>Allows collaboration of teams on the same (complex) project.</a:t>
            </a:r>
          </a:p>
          <a:p>
            <a:r>
              <a:rPr lang="en-US" sz="1500" dirty="0">
                <a:latin typeface="+mn-lt"/>
              </a:rPr>
              <a:t>All changes are tracked in a central repository.</a:t>
            </a:r>
          </a:p>
          <a:p>
            <a:r>
              <a:rPr lang="en-US" sz="1500" dirty="0">
                <a:latin typeface="+mn-lt"/>
              </a:rPr>
              <a:t>Repository reside typically in the cloud (e.g., </a:t>
            </a:r>
            <a:r>
              <a:rPr lang="en-US" sz="1500" dirty="0" err="1">
                <a:latin typeface="+mn-lt"/>
              </a:rPr>
              <a:t>Github</a:t>
            </a:r>
            <a:r>
              <a:rPr lang="en-US" sz="1500" dirty="0">
                <a:latin typeface="+mn-lt"/>
              </a:rPr>
              <a:t>, Bitbucket), but can be held locally as well.</a:t>
            </a:r>
          </a:p>
          <a:p>
            <a:r>
              <a:rPr lang="en-US" sz="1500" dirty="0">
                <a:latin typeface="+mn-lt"/>
              </a:rPr>
              <a:t>Git is basically a command line tool, but there are GUIs, e.g. </a:t>
            </a:r>
            <a:r>
              <a:rPr lang="en-US" sz="1500" dirty="0">
                <a:latin typeface="+mn-lt"/>
                <a:hlinkClick r:id="rId2">
                  <a:extLst>
                    <a:ext uri="{A12FA001-AC4F-418D-AE19-62706E023703}">
                      <ahyp:hlinkClr xmlns:ahyp="http://schemas.microsoft.com/office/drawing/2018/hyperlinkcolor" val="tx"/>
                    </a:ext>
                  </a:extLst>
                </a:hlinkClick>
              </a:rPr>
              <a:t>RStudio has a good Git integration</a:t>
            </a:r>
            <a:r>
              <a:rPr lang="en-US" sz="1500" dirty="0">
                <a:latin typeface="+mn-lt"/>
              </a:rPr>
              <a:t>.</a:t>
            </a:r>
          </a:p>
        </p:txBody>
      </p:sp>
    </p:spTree>
    <p:extLst>
      <p:ext uri="{BB962C8B-B14F-4D97-AF65-F5344CB8AC3E}">
        <p14:creationId xmlns:p14="http://schemas.microsoft.com/office/powerpoint/2010/main" val="186640094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Git Workflow</a:t>
            </a:r>
          </a:p>
        </p:txBody>
      </p:sp>
      <p:sp>
        <p:nvSpPr>
          <p:cNvPr id="3" name="Inhaltsplatzhalter 2"/>
          <p:cNvSpPr>
            <a:spLocks noGrp="1"/>
          </p:cNvSpPr>
          <p:nvPr>
            <p:ph idx="1"/>
          </p:nvPr>
        </p:nvSpPr>
        <p:spPr>
          <a:ln>
            <a:noFill/>
          </a:ln>
        </p:spPr>
        <p:txBody>
          <a:bodyPr/>
          <a:lstStyle/>
          <a:p>
            <a:r>
              <a:rPr lang="en-US" dirty="0">
                <a:latin typeface="+mn-lt"/>
              </a:rPr>
              <a:t>Create or fork repository (e.g., on/from </a:t>
            </a:r>
            <a:r>
              <a:rPr lang="en-US" dirty="0" err="1">
                <a:latin typeface="+mn-lt"/>
              </a:rPr>
              <a:t>Github</a:t>
            </a:r>
            <a:r>
              <a:rPr lang="en-US" dirty="0">
                <a:latin typeface="+mn-lt"/>
              </a:rPr>
              <a:t>, Bitbucket)</a:t>
            </a:r>
          </a:p>
          <a:p>
            <a:r>
              <a:rPr lang="en-US" dirty="0">
                <a:latin typeface="+mn-lt"/>
              </a:rPr>
              <a:t>Init or clone repository locally.</a:t>
            </a:r>
          </a:p>
          <a:p>
            <a:r>
              <a:rPr lang="en-US" dirty="0">
                <a:latin typeface="+mn-lt"/>
              </a:rPr>
              <a:t>Branch out alternative development lines, if necessary</a:t>
            </a:r>
          </a:p>
          <a:p>
            <a:r>
              <a:rPr lang="en-US" dirty="0">
                <a:latin typeface="+mn-lt"/>
              </a:rPr>
              <a:t>Enter a typical workflow</a:t>
            </a:r>
          </a:p>
          <a:p>
            <a:pPr lvl="1"/>
            <a:r>
              <a:rPr lang="en-US" sz="1400" dirty="0">
                <a:solidFill>
                  <a:schemeClr val="accent1"/>
                </a:solidFill>
              </a:rPr>
              <a:t>Pull latest changes from repository</a:t>
            </a:r>
          </a:p>
          <a:p>
            <a:pPr lvl="1"/>
            <a:r>
              <a:rPr lang="en-US" sz="1400" dirty="0">
                <a:solidFill>
                  <a:schemeClr val="accent1"/>
                </a:solidFill>
              </a:rPr>
              <a:t>(Merge in case of conflicts)</a:t>
            </a:r>
          </a:p>
          <a:p>
            <a:pPr lvl="1"/>
            <a:r>
              <a:rPr lang="en-US" sz="1400" dirty="0">
                <a:solidFill>
                  <a:schemeClr val="accent1"/>
                </a:solidFill>
              </a:rPr>
              <a:t>Work on your project</a:t>
            </a:r>
          </a:p>
          <a:p>
            <a:pPr lvl="1"/>
            <a:r>
              <a:rPr lang="en-US" sz="1400" dirty="0">
                <a:solidFill>
                  <a:schemeClr val="accent1"/>
                </a:solidFill>
              </a:rPr>
              <a:t>Commit changes (frequently, based on “logical” work units)</a:t>
            </a:r>
          </a:p>
          <a:p>
            <a:pPr lvl="1"/>
            <a:r>
              <a:rPr lang="en-US" sz="1400" dirty="0">
                <a:solidFill>
                  <a:schemeClr val="accent1"/>
                </a:solidFill>
              </a:rPr>
              <a:t>Push your commits back to repository (resolve conflicts if any)</a:t>
            </a:r>
          </a:p>
          <a:p>
            <a:pPr lvl="1"/>
            <a:r>
              <a:rPr lang="en-US" sz="1400" dirty="0">
                <a:solidFill>
                  <a:schemeClr val="accent1"/>
                </a:solidFill>
              </a:rPr>
              <a:t>Repeat</a:t>
            </a:r>
          </a:p>
        </p:txBody>
      </p:sp>
    </p:spTree>
    <p:extLst>
      <p:ext uri="{BB962C8B-B14F-4D97-AF65-F5344CB8AC3E}">
        <p14:creationId xmlns:p14="http://schemas.microsoft.com/office/powerpoint/2010/main" val="210687676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err="1"/>
              <a:t>Tidyverse</a:t>
            </a:r>
            <a:r>
              <a:rPr lang="en-GB" sz="3000" dirty="0"/>
              <a:t> Crash Course</a:t>
            </a:r>
          </a:p>
        </p:txBody>
      </p:sp>
      <p:sp>
        <p:nvSpPr>
          <p:cNvPr id="3" name="Inhaltsplatzhalter 2"/>
          <p:cNvSpPr>
            <a:spLocks noGrp="1"/>
          </p:cNvSpPr>
          <p:nvPr>
            <p:ph idx="1"/>
          </p:nvPr>
        </p:nvSpPr>
        <p:spPr>
          <a:ln>
            <a:noFill/>
          </a:ln>
        </p:spPr>
        <p:txBody>
          <a:bodyPr/>
          <a:lstStyle/>
          <a:p>
            <a:r>
              <a:rPr lang="en-US" sz="1800" b="1" dirty="0" err="1">
                <a:latin typeface="Courier New" panose="02070309020205020404" pitchFamily="49" charset="0"/>
                <a:cs typeface="Courier New" panose="02070309020205020404" pitchFamily="49" charset="0"/>
              </a:rPr>
              <a:t>tidyverse</a:t>
            </a:r>
            <a:r>
              <a:rPr lang="en-US" sz="1800" dirty="0">
                <a:latin typeface="+mn-lt"/>
              </a:rPr>
              <a:t> was a game-changing set of libraries for R.</a:t>
            </a:r>
          </a:p>
          <a:p>
            <a:r>
              <a:rPr lang="en-US" sz="1800" dirty="0" err="1">
                <a:latin typeface="+mn-lt"/>
              </a:rPr>
              <a:t>Tidyverse</a:t>
            </a:r>
            <a:r>
              <a:rPr lang="en-US" sz="1800" dirty="0">
                <a:latin typeface="+mn-lt"/>
              </a:rPr>
              <a:t> can massively improve productivity and facilitate readability and learnability.</a:t>
            </a:r>
          </a:p>
          <a:p>
            <a:r>
              <a:rPr lang="en-US" sz="1800" dirty="0">
                <a:latin typeface="+mn-lt"/>
              </a:rPr>
              <a:t>If you are not familiar with the </a:t>
            </a:r>
            <a:r>
              <a:rPr lang="en-US" sz="1800" dirty="0" err="1">
                <a:latin typeface="+mn-lt"/>
              </a:rPr>
              <a:t>tidyverse</a:t>
            </a:r>
            <a:r>
              <a:rPr lang="en-US" sz="1800" dirty="0">
                <a:latin typeface="+mn-lt"/>
              </a:rPr>
              <a:t>, I strongly recommend to check it out.</a:t>
            </a:r>
          </a:p>
          <a:p>
            <a:endParaRPr lang="en-US" sz="1800" dirty="0">
              <a:latin typeface="+mn-lt"/>
            </a:endParaRPr>
          </a:p>
        </p:txBody>
      </p:sp>
    </p:spTree>
    <p:extLst>
      <p:ext uri="{BB962C8B-B14F-4D97-AF65-F5344CB8AC3E}">
        <p14:creationId xmlns:p14="http://schemas.microsoft.com/office/powerpoint/2010/main" val="47923622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err="1"/>
              <a:t>Tidyverse</a:t>
            </a:r>
            <a:r>
              <a:rPr lang="en-GB" sz="3000" dirty="0"/>
              <a:t> Crash Course</a:t>
            </a:r>
          </a:p>
        </p:txBody>
      </p:sp>
      <p:sp>
        <p:nvSpPr>
          <p:cNvPr id="3" name="Inhaltsplatzhalter 2"/>
          <p:cNvSpPr>
            <a:spLocks noGrp="1"/>
          </p:cNvSpPr>
          <p:nvPr>
            <p:ph idx="1"/>
          </p:nvPr>
        </p:nvSpPr>
        <p:spPr>
          <a:ln>
            <a:noFill/>
          </a:ln>
        </p:spPr>
        <p:txBody>
          <a:bodyPr/>
          <a:lstStyle/>
          <a:p>
            <a:r>
              <a:rPr lang="en-US" dirty="0">
                <a:latin typeface="+mn-lt"/>
              </a:rPr>
              <a:t>Packages in the </a:t>
            </a:r>
            <a:r>
              <a:rPr lang="en-US" dirty="0" err="1">
                <a:latin typeface="+mn-lt"/>
              </a:rPr>
              <a:t>tidyverse</a:t>
            </a:r>
            <a:r>
              <a:rPr lang="en-US" dirty="0">
                <a:latin typeface="+mn-lt"/>
              </a:rPr>
              <a:t>:</a:t>
            </a:r>
          </a:p>
          <a:p>
            <a:pPr lvl="1"/>
            <a:r>
              <a:rPr lang="en-US" sz="1400" b="1" dirty="0">
                <a:solidFill>
                  <a:schemeClr val="accent1"/>
                </a:solidFill>
                <a:cs typeface="Courier New" panose="02070309020205020404" pitchFamily="49" charset="0"/>
              </a:rPr>
              <a:t>ggplot2 </a:t>
            </a:r>
            <a:r>
              <a:rPr lang="en-US" sz="1400" dirty="0">
                <a:solidFill>
                  <a:schemeClr val="accent1"/>
                </a:solidFill>
              </a:rPr>
              <a:t>(best plotting there is)</a:t>
            </a:r>
          </a:p>
          <a:p>
            <a:pPr lvl="1"/>
            <a:r>
              <a:rPr lang="en-US" sz="1400" b="1" dirty="0" err="1">
                <a:solidFill>
                  <a:schemeClr val="accent1"/>
                </a:solidFill>
                <a:cs typeface="Courier New" panose="02070309020205020404" pitchFamily="49" charset="0"/>
              </a:rPr>
              <a:t>tibble</a:t>
            </a:r>
            <a:r>
              <a:rPr lang="en-US" sz="1400" b="1" dirty="0">
                <a:solidFill>
                  <a:schemeClr val="accent1"/>
                </a:solidFill>
                <a:cs typeface="Courier New" panose="02070309020205020404" pitchFamily="49" charset="0"/>
              </a:rPr>
              <a:t> </a:t>
            </a:r>
            <a:r>
              <a:rPr lang="en-US" sz="1400" dirty="0">
                <a:solidFill>
                  <a:schemeClr val="accent1"/>
                </a:solidFill>
              </a:rPr>
              <a:t>(a better </a:t>
            </a:r>
            <a:r>
              <a:rPr lang="en-US" sz="1400" dirty="0" err="1">
                <a:solidFill>
                  <a:schemeClr val="accent1"/>
                </a:solidFill>
              </a:rPr>
              <a:t>data.frame</a:t>
            </a:r>
            <a:r>
              <a:rPr lang="en-US" sz="1400" dirty="0">
                <a:solidFill>
                  <a:schemeClr val="accent1"/>
                </a:solidFill>
              </a:rPr>
              <a:t>)</a:t>
            </a:r>
          </a:p>
          <a:p>
            <a:pPr lvl="1"/>
            <a:r>
              <a:rPr lang="en-US" sz="1400" b="1" dirty="0" err="1">
                <a:solidFill>
                  <a:schemeClr val="accent1"/>
                </a:solidFill>
                <a:cs typeface="Courier New" panose="02070309020205020404" pitchFamily="49" charset="0"/>
              </a:rPr>
              <a:t>tidyr</a:t>
            </a:r>
            <a:r>
              <a:rPr lang="en-US" sz="1400" b="1" dirty="0">
                <a:solidFill>
                  <a:schemeClr val="accent1"/>
                </a:solidFill>
                <a:cs typeface="Courier New" panose="02070309020205020404" pitchFamily="49" charset="0"/>
              </a:rPr>
              <a:t> </a:t>
            </a:r>
            <a:r>
              <a:rPr lang="en-US" sz="1400" dirty="0">
                <a:solidFill>
                  <a:schemeClr val="accent1"/>
                </a:solidFill>
              </a:rPr>
              <a:t>(tools to keep data “tidy”, i.e. data shape transformations)</a:t>
            </a:r>
          </a:p>
          <a:p>
            <a:pPr lvl="1"/>
            <a:r>
              <a:rPr lang="en-US" sz="1400" b="1" dirty="0" err="1">
                <a:solidFill>
                  <a:schemeClr val="accent1"/>
                </a:solidFill>
                <a:cs typeface="Courier New" panose="02070309020205020404" pitchFamily="49" charset="0"/>
              </a:rPr>
              <a:t>dplyr</a:t>
            </a:r>
            <a:r>
              <a:rPr lang="en-US" sz="1400" b="1" dirty="0">
                <a:solidFill>
                  <a:schemeClr val="accent1"/>
                </a:solidFill>
                <a:cs typeface="Courier New" panose="02070309020205020404" pitchFamily="49" charset="0"/>
              </a:rPr>
              <a:t> </a:t>
            </a:r>
            <a:r>
              <a:rPr lang="en-US" sz="1400" dirty="0">
                <a:solidFill>
                  <a:schemeClr val="accent1"/>
                </a:solidFill>
              </a:rPr>
              <a:t>(tools to manipulate data frames, filtering, variable selection, grouping, summarizing, mutating, sorting)</a:t>
            </a:r>
          </a:p>
          <a:p>
            <a:pPr lvl="1"/>
            <a:r>
              <a:rPr lang="en-US" sz="1400" b="1" dirty="0" err="1">
                <a:solidFill>
                  <a:schemeClr val="accent1"/>
                </a:solidFill>
                <a:cs typeface="Courier New" panose="02070309020205020404" pitchFamily="49" charset="0"/>
              </a:rPr>
              <a:t>purrr</a:t>
            </a:r>
            <a:r>
              <a:rPr lang="en-US" sz="1400" b="1" dirty="0">
                <a:solidFill>
                  <a:schemeClr val="accent1"/>
                </a:solidFill>
                <a:cs typeface="Courier New" panose="02070309020205020404" pitchFamily="49" charset="0"/>
              </a:rPr>
              <a:t> </a:t>
            </a:r>
            <a:r>
              <a:rPr lang="en-US" sz="1400" dirty="0">
                <a:solidFill>
                  <a:schemeClr val="accent1"/>
                </a:solidFill>
              </a:rPr>
              <a:t>(applying functions over lists and data frames)</a:t>
            </a:r>
          </a:p>
          <a:p>
            <a:pPr lvl="1"/>
            <a:r>
              <a:rPr lang="en-US" sz="1400" b="1" dirty="0" err="1">
                <a:solidFill>
                  <a:schemeClr val="accent1"/>
                </a:solidFill>
                <a:cs typeface="Courier New" panose="02070309020205020404" pitchFamily="49" charset="0"/>
              </a:rPr>
              <a:t>stringr</a:t>
            </a:r>
            <a:r>
              <a:rPr lang="en-US" sz="1400" b="1" dirty="0">
                <a:solidFill>
                  <a:schemeClr val="accent1"/>
                </a:solidFill>
                <a:cs typeface="Courier New" panose="02070309020205020404" pitchFamily="49" charset="0"/>
              </a:rPr>
              <a:t>, glue </a:t>
            </a:r>
            <a:r>
              <a:rPr lang="en-US" sz="1400" dirty="0">
                <a:solidFill>
                  <a:schemeClr val="accent1"/>
                </a:solidFill>
              </a:rPr>
              <a:t>(string functions)</a:t>
            </a:r>
          </a:p>
          <a:p>
            <a:pPr lvl="1"/>
            <a:r>
              <a:rPr lang="en-US" sz="1400" b="1" dirty="0" err="1">
                <a:solidFill>
                  <a:schemeClr val="accent1"/>
                </a:solidFill>
                <a:cs typeface="Courier New" panose="02070309020205020404" pitchFamily="49" charset="0"/>
              </a:rPr>
              <a:t>readr</a:t>
            </a:r>
            <a:r>
              <a:rPr lang="en-US" sz="1400" b="1" dirty="0">
                <a:solidFill>
                  <a:schemeClr val="accent1"/>
                </a:solidFill>
                <a:cs typeface="Courier New" panose="02070309020205020404" pitchFamily="49" charset="0"/>
              </a:rPr>
              <a:t> </a:t>
            </a:r>
            <a:r>
              <a:rPr lang="en-US" sz="1400" dirty="0">
                <a:solidFill>
                  <a:schemeClr val="accent1"/>
                </a:solidFill>
              </a:rPr>
              <a:t>(reading data)</a:t>
            </a:r>
          </a:p>
          <a:p>
            <a:pPr lvl="1"/>
            <a:r>
              <a:rPr lang="en-US" sz="1400" b="1" dirty="0" err="1">
                <a:solidFill>
                  <a:schemeClr val="accent1"/>
                </a:solidFill>
                <a:cs typeface="Courier New" panose="02070309020205020404" pitchFamily="49" charset="0"/>
              </a:rPr>
              <a:t>forcats</a:t>
            </a:r>
            <a:r>
              <a:rPr lang="en-US" sz="1400" b="1" dirty="0">
                <a:solidFill>
                  <a:schemeClr val="accent1"/>
                </a:solidFill>
                <a:cs typeface="Courier New" panose="02070309020205020404" pitchFamily="49" charset="0"/>
              </a:rPr>
              <a:t> </a:t>
            </a:r>
            <a:r>
              <a:rPr lang="en-US" sz="1400" dirty="0">
                <a:solidFill>
                  <a:schemeClr val="accent1"/>
                </a:solidFill>
              </a:rPr>
              <a:t>(manipulating factors)</a:t>
            </a:r>
          </a:p>
          <a:p>
            <a:r>
              <a:rPr lang="en-US" dirty="0">
                <a:latin typeface="+mn-lt"/>
              </a:rPr>
              <a:t>Workers in the background: </a:t>
            </a:r>
            <a:r>
              <a:rPr lang="en-US" sz="1400" b="1" dirty="0" err="1">
                <a:latin typeface="+mn-lt"/>
                <a:cs typeface="Courier New" panose="02070309020205020404" pitchFamily="49" charset="0"/>
              </a:rPr>
              <a:t>rlang</a:t>
            </a:r>
            <a:r>
              <a:rPr lang="en-US" dirty="0">
                <a:latin typeface="+mn-lt"/>
              </a:rPr>
              <a:t>, </a:t>
            </a:r>
            <a:r>
              <a:rPr lang="en-US" sz="1400" b="1" dirty="0" err="1">
                <a:latin typeface="+mn-lt"/>
                <a:cs typeface="Courier New" panose="02070309020205020404" pitchFamily="49" charset="0"/>
              </a:rPr>
              <a:t>tidyselect</a:t>
            </a:r>
            <a:r>
              <a:rPr lang="en-US" dirty="0">
                <a:latin typeface="+mn-lt"/>
              </a:rPr>
              <a:t>, </a:t>
            </a:r>
            <a:r>
              <a:rPr lang="en-US" sz="1400" b="1" dirty="0" err="1">
                <a:latin typeface="+mn-lt"/>
                <a:cs typeface="Courier New" panose="02070309020205020404" pitchFamily="49" charset="0"/>
              </a:rPr>
              <a:t>vctrs</a:t>
            </a:r>
            <a:r>
              <a:rPr lang="en-US" dirty="0">
                <a:latin typeface="+mn-lt"/>
              </a:rPr>
              <a:t>, </a:t>
            </a:r>
            <a:r>
              <a:rPr lang="en-US" sz="1400" b="1" dirty="0" err="1">
                <a:latin typeface="+mn-lt"/>
                <a:cs typeface="Courier New" panose="02070309020205020404" pitchFamily="49" charset="0"/>
              </a:rPr>
              <a:t>magrittr</a:t>
            </a:r>
            <a:r>
              <a:rPr lang="en-US" sz="1400" b="1" dirty="0">
                <a:latin typeface="+mn-lt"/>
                <a:cs typeface="Courier New" panose="02070309020205020404" pitchFamily="49" charset="0"/>
              </a:rPr>
              <a:t>…</a:t>
            </a:r>
            <a:endParaRPr lang="en-US" sz="1400" dirty="0">
              <a:solidFill>
                <a:schemeClr val="accent1"/>
              </a:solidFill>
            </a:endParaRPr>
          </a:p>
        </p:txBody>
      </p:sp>
    </p:spTree>
    <p:extLst>
      <p:ext uri="{BB962C8B-B14F-4D97-AF65-F5344CB8AC3E}">
        <p14:creationId xmlns:p14="http://schemas.microsoft.com/office/powerpoint/2010/main" val="17528819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err="1"/>
              <a:t>Tidyverse</a:t>
            </a:r>
            <a:r>
              <a:rPr lang="en-GB" sz="3000" dirty="0"/>
              <a:t> Crash Course</a:t>
            </a:r>
          </a:p>
        </p:txBody>
      </p:sp>
      <p:sp>
        <p:nvSpPr>
          <p:cNvPr id="3" name="Inhaltsplatzhalter 2"/>
          <p:cNvSpPr>
            <a:spLocks noGrp="1"/>
          </p:cNvSpPr>
          <p:nvPr>
            <p:ph idx="1"/>
          </p:nvPr>
        </p:nvSpPr>
        <p:spPr>
          <a:ln>
            <a:noFill/>
          </a:ln>
        </p:spPr>
        <p:txBody>
          <a:bodyPr/>
          <a:lstStyle/>
          <a:p>
            <a:r>
              <a:rPr lang="en-US" sz="1400" dirty="0">
                <a:latin typeface="+mn-lt"/>
              </a:rPr>
              <a:t>Most important tool is the pipe %&gt;%, (taken from </a:t>
            </a:r>
            <a:r>
              <a:rPr lang="en-US" sz="1400" b="1" dirty="0" err="1">
                <a:latin typeface="Courier New" panose="02070309020205020404" pitchFamily="49" charset="0"/>
                <a:cs typeface="Courier New" panose="02070309020205020404" pitchFamily="49" charset="0"/>
              </a:rPr>
              <a:t>magrittr</a:t>
            </a:r>
            <a:r>
              <a:rPr lang="en-US" sz="1400" dirty="0">
                <a:latin typeface="+mn-lt"/>
              </a:rPr>
              <a:t>, preceding the </a:t>
            </a:r>
            <a:r>
              <a:rPr lang="en-US" sz="1400" b="1" dirty="0" err="1">
                <a:latin typeface="Courier New" panose="02070309020205020404" pitchFamily="49" charset="0"/>
                <a:cs typeface="Courier New" panose="02070309020205020404" pitchFamily="49" charset="0"/>
              </a:rPr>
              <a:t>tidyverse</a:t>
            </a:r>
            <a:r>
              <a:rPr lang="en-US" sz="1400" dirty="0">
                <a:latin typeface="+mn-lt"/>
              </a:rPr>
              <a:t>)</a:t>
            </a:r>
          </a:p>
          <a:p>
            <a:r>
              <a:rPr lang="en-US" sz="1400" dirty="0">
                <a:latin typeface="+mn-lt"/>
              </a:rPr>
              <a:t>Since R 4.2. a genuine pipe operator |&gt; is included into R itself</a:t>
            </a:r>
          </a:p>
          <a:p>
            <a:r>
              <a:rPr lang="en-US" sz="1400" dirty="0">
                <a:latin typeface="+mn-lt"/>
              </a:rPr>
              <a:t>It allows simple chaining of functions calls. </a:t>
            </a:r>
          </a:p>
          <a:p>
            <a:pPr>
              <a:spcBef>
                <a:spcPts val="600"/>
              </a:spcBef>
            </a:pPr>
            <a:r>
              <a:rPr lang="en-US" sz="1100" dirty="0">
                <a:latin typeface="+mn-lt"/>
              </a:rPr>
              <a:t>Example: </a:t>
            </a:r>
          </a:p>
          <a:p>
            <a:pPr>
              <a:spcBef>
                <a:spcPts val="600"/>
              </a:spcBef>
            </a:pPr>
            <a:r>
              <a:rPr lang="en-US" sz="900" b="1" dirty="0">
                <a:latin typeface="Courier New" panose="02070309020205020404" pitchFamily="49" charset="0"/>
                <a:cs typeface="Courier New" panose="02070309020205020404" pitchFamily="49" charset="0"/>
              </a:rPr>
              <a:t>	</a:t>
            </a:r>
            <a:r>
              <a:rPr lang="en-US" sz="1100" b="1" dirty="0">
                <a:latin typeface="Courier New" panose="02070309020205020404" pitchFamily="49" charset="0"/>
                <a:cs typeface="Courier New" panose="02070309020205020404" pitchFamily="49" charset="0"/>
              </a:rPr>
              <a:t>x %&gt;% abs %&gt;% sum %&gt;% </a:t>
            </a:r>
            <a:r>
              <a:rPr lang="en-US" sz="1100" b="1" dirty="0" err="1">
                <a:latin typeface="Courier New" panose="02070309020205020404" pitchFamily="49" charset="0"/>
                <a:cs typeface="Courier New" panose="02070309020205020404" pitchFamily="49" charset="0"/>
              </a:rPr>
              <a:t>divide_by</a:t>
            </a:r>
            <a:r>
              <a:rPr lang="en-US" sz="1100" b="1" dirty="0">
                <a:latin typeface="Courier New" panose="02070309020205020404" pitchFamily="49" charset="0"/>
                <a:cs typeface="Courier New" panose="02070309020205020404" pitchFamily="49" charset="0"/>
              </a:rPr>
              <a:t>(length(.)) </a:t>
            </a:r>
          </a:p>
          <a:p>
            <a:pPr>
              <a:spcBef>
                <a:spcPts val="600"/>
              </a:spcBef>
            </a:pPr>
            <a:r>
              <a:rPr lang="en-US" sz="900" b="1" dirty="0">
                <a:latin typeface="Courier New" panose="02070309020205020404" pitchFamily="49" charset="0"/>
                <a:cs typeface="Courier New" panose="02070309020205020404" pitchFamily="49" charset="0"/>
              </a:rPr>
              <a:t>  </a:t>
            </a:r>
            <a:r>
              <a:rPr lang="en-US" sz="900" b="1" dirty="0">
                <a:latin typeface="+mn-lt"/>
                <a:cs typeface="Courier New" panose="02070309020205020404" pitchFamily="49" charset="0"/>
              </a:rPr>
              <a:t> </a:t>
            </a:r>
            <a:r>
              <a:rPr lang="en-US" sz="1100" dirty="0">
                <a:latin typeface="+mn-lt"/>
              </a:rPr>
              <a:t>is equivalent to </a:t>
            </a:r>
          </a:p>
          <a:p>
            <a:pPr>
              <a:spcBef>
                <a:spcPts val="600"/>
              </a:spcBef>
            </a:pPr>
            <a:r>
              <a:rPr lang="en-US" sz="1100" dirty="0">
                <a:latin typeface="Tw Cen MT" panose="020B0602020104020603" pitchFamily="34" charset="0"/>
              </a:rPr>
              <a:t>	</a:t>
            </a:r>
            <a:r>
              <a:rPr lang="en-US" sz="1100" b="1" dirty="0">
                <a:latin typeface="Courier New" panose="02070309020205020404" pitchFamily="49" charset="0"/>
                <a:cs typeface="Courier New" panose="02070309020205020404" pitchFamily="49" charset="0"/>
              </a:rPr>
              <a:t>sum(abs(x))/length(x)</a:t>
            </a:r>
            <a:endParaRPr lang="en-US" sz="900" b="1" dirty="0">
              <a:latin typeface="Courier New" panose="02070309020205020404" pitchFamily="49" charset="0"/>
              <a:cs typeface="Courier New" panose="02070309020205020404" pitchFamily="49" charset="0"/>
            </a:endParaRPr>
          </a:p>
          <a:p>
            <a:pPr>
              <a:spcBef>
                <a:spcPts val="600"/>
              </a:spcBef>
            </a:pPr>
            <a:r>
              <a:rPr lang="en-US" sz="1100" dirty="0">
                <a:latin typeface="+mn-lt"/>
              </a:rPr>
              <a:t>Example: </a:t>
            </a:r>
          </a:p>
          <a:p>
            <a:pPr>
              <a:spcBef>
                <a:spcPts val="600"/>
              </a:spcBef>
            </a:pPr>
            <a:r>
              <a:rPr lang="en-US" sz="1100" dirty="0">
                <a:latin typeface="Tw Cen MT" panose="020B0602020104020603" pitchFamily="34" charset="0"/>
              </a:rPr>
              <a:t>	</a:t>
            </a:r>
            <a:r>
              <a:rPr lang="en-US" sz="1100" b="1" dirty="0" err="1">
                <a:latin typeface="Courier New" panose="02070309020205020404" pitchFamily="49" charset="0"/>
                <a:cs typeface="Courier New" panose="02070309020205020404" pitchFamily="49" charset="0"/>
              </a:rPr>
              <a:t>my.data.frame</a:t>
            </a:r>
            <a:r>
              <a:rPr lang="en-US" sz="1100" b="1" dirty="0">
                <a:latin typeface="Courier New" panose="02070309020205020404" pitchFamily="49" charset="0"/>
                <a:cs typeface="Courier New" panose="02070309020205020404" pitchFamily="49" charset="0"/>
              </a:rPr>
              <a:t> %&gt;% filter(age &lt; 30) %&gt;% select(age) </a:t>
            </a:r>
          </a:p>
          <a:p>
            <a:pPr>
              <a:spcBef>
                <a:spcPts val="600"/>
              </a:spcBef>
            </a:pPr>
            <a:r>
              <a:rPr lang="en-US" sz="900" b="1" dirty="0">
                <a:latin typeface="Courier New" panose="02070309020205020404" pitchFamily="49" charset="0"/>
                <a:cs typeface="Courier New" panose="02070309020205020404" pitchFamily="49" charset="0"/>
              </a:rPr>
              <a:t>   </a:t>
            </a:r>
            <a:r>
              <a:rPr lang="en-US" sz="1100" dirty="0">
                <a:latin typeface="+mn-lt"/>
              </a:rPr>
              <a:t>is equivalent to </a:t>
            </a:r>
          </a:p>
          <a:p>
            <a:pPr>
              <a:spcBef>
                <a:spcPts val="600"/>
              </a:spcBef>
            </a:pPr>
            <a:r>
              <a:rPr lang="en-US" sz="1100" dirty="0">
                <a:latin typeface="Tw Cen MT" panose="020B0602020104020603" pitchFamily="34" charset="0"/>
              </a:rPr>
              <a:t>	</a:t>
            </a:r>
            <a:r>
              <a:rPr lang="en-US" sz="1100" b="1" dirty="0" err="1">
                <a:latin typeface="Courier New" panose="02070309020205020404" pitchFamily="49" charset="0"/>
                <a:cs typeface="Courier New" panose="02070309020205020404" pitchFamily="49" charset="0"/>
              </a:rPr>
              <a:t>my.data.frame</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my.data.frame$age</a:t>
            </a:r>
            <a:r>
              <a:rPr lang="en-US" sz="1100" b="1" dirty="0">
                <a:latin typeface="Courier New" panose="02070309020205020404" pitchFamily="49" charset="0"/>
                <a:cs typeface="Courier New" panose="02070309020205020404" pitchFamily="49" charset="0"/>
              </a:rPr>
              <a:t> &lt; 30, “age”] </a:t>
            </a:r>
            <a:endParaRPr lang="en-US" sz="1100" dirty="0">
              <a:latin typeface="Tw Cen MT" panose="020B0602020104020603" pitchFamily="34" charset="0"/>
            </a:endParaRPr>
          </a:p>
        </p:txBody>
      </p:sp>
    </p:spTree>
    <p:extLst>
      <p:ext uri="{BB962C8B-B14F-4D97-AF65-F5344CB8AC3E}">
        <p14:creationId xmlns:p14="http://schemas.microsoft.com/office/powerpoint/2010/main" val="1120681440"/>
      </p:ext>
    </p:extLst>
  </p:cSld>
  <p:clrMapOvr>
    <a:masterClrMapping/>
  </p:clrMapOvr>
  <p:transition/>
</p:sld>
</file>

<file path=ppt/theme/theme1.xml><?xml version="1.0" encoding="utf-8"?>
<a:theme xmlns:a="http://schemas.openxmlformats.org/drawingml/2006/main" name="MPIEA Design 1 – light">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MPIEA Poster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PIEA Design 1 – dark">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PIEA Design 2 – light">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PIEA Design 2 – dark">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PIEA Design – last slide light">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PIEA Design – last slide dark">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AlternateThumbnailUrl xmlns="http://schemas.microsoft.com/sharepoint/v3">
      <Url xsi:nil="true"/>
      <Description xsi:nil="true"/>
    </AlternateThumbnailUrl>
    <ImageCreateDate xmlns="http://schemas.microsoft.com/sharepoint/v3" xsi:nil="true"/>
    <Description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Bild" ma:contentTypeID="0x01010200D7EF7E295F7B70418BABA47748B5BD5B" ma:contentTypeVersion="1" ma:contentTypeDescription="Ein Bild oder eine Fotografie hochladen." ma:contentTypeScope="" ma:versionID="ebdf399cc79813f32872d278e3334c9a">
  <xsd:schema xmlns:xsd="http://www.w3.org/2001/XMLSchema" xmlns:xs="http://www.w3.org/2001/XMLSchema" xmlns:p="http://schemas.microsoft.com/office/2006/metadata/properties" xmlns:ns1="http://schemas.microsoft.com/sharepoint/v3" xmlns:ns2="52a6d50e-34a0-4251-b239-e40d593bab32" targetNamespace="http://schemas.microsoft.com/office/2006/metadata/properties" ma:root="true" ma:fieldsID="6418837f02508c463df2c897ea3a2109" ns1:_="" ns2:_="">
    <xsd:import namespace="http://schemas.microsoft.com/sharepoint/v3"/>
    <xsd:import namespace="52a6d50e-34a0-4251-b239-e40d593bab32"/>
    <xsd:element name="properties">
      <xsd:complexType>
        <xsd:sequence>
          <xsd:element name="documentManagement">
            <xsd:complexType>
              <xsd:all>
                <xsd:element ref="ns1:ImageWidth" minOccurs="0"/>
                <xsd:element ref="ns1:ImageHeight" minOccurs="0"/>
                <xsd:element ref="ns1:ImageCreateDate" minOccurs="0"/>
                <xsd:element ref="ns1:Description" minOccurs="0"/>
                <xsd:element ref="ns1:ThumbnailExists" minOccurs="0"/>
                <xsd:element ref="ns1:PreviewExists" minOccurs="0"/>
                <xsd:element ref="ns1:AlternateThumbnailUrl"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geWidth" ma:index="11" nillable="true" ma:displayName="Bildbreite" ma:internalName="ImageWidth" ma:readOnly="true">
      <xsd:simpleType>
        <xsd:restriction base="dms:Unknown"/>
      </xsd:simpleType>
    </xsd:element>
    <xsd:element name="ImageHeight" ma:index="12" nillable="true" ma:displayName="Bildhöhe" ma:internalName="ImageHeight" ma:readOnly="true">
      <xsd:simpleType>
        <xsd:restriction base="dms:Unknown"/>
      </xsd:simpleType>
    </xsd:element>
    <xsd:element name="ImageCreateDate" ma:index="13" nillable="true" ma:displayName="Bilderstellungsdatum" ma:format="DateTime" ma:hidden="true" ma:internalName="ImageCreateDate">
      <xsd:simpleType>
        <xsd:restriction base="dms:DateTime"/>
      </xsd:simpleType>
    </xsd:element>
    <xsd:element name="Description" ma:index="14" nillable="true" ma:displayName="Beschreibung" ma:description="Wird als Alternativtext für das Bild verwendet." ma:hidden="true" ma:internalName="Description">
      <xsd:simpleType>
        <xsd:restriction base="dms:Note">
          <xsd:maxLength value="255"/>
        </xsd:restriction>
      </xsd:simpleType>
    </xsd:element>
    <xsd:element name="ThumbnailExists" ma:index="23" nillable="true" ma:displayName="Miniaturansicht vorhanden" ma:default="FALSE" ma:hidden="true" ma:internalName="ThumbnailExists" ma:readOnly="true">
      <xsd:simpleType>
        <xsd:restriction base="dms:Boolean"/>
      </xsd:simpleType>
    </xsd:element>
    <xsd:element name="PreviewExists" ma:index="24" nillable="true" ma:displayName="Vorschau vorhanden" ma:default="FALSE" ma:hidden="true" ma:internalName="PreviewExists" ma:readOnly="true">
      <xsd:simpleType>
        <xsd:restriction base="dms:Boolean"/>
      </xsd:simpleType>
    </xsd:element>
    <xsd:element name="AlternateThumbnailUrl" ma:index="25" nillable="true" ma:displayName="Vorschaubild-URL" ma:format="Image" ma:hidden="true" ma:internalName="AlternateThumbnail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2a6d50e-34a0-4251-b239-e40d593bab32" elementFormDefault="qualified">
    <xsd:import namespace="http://schemas.microsoft.com/office/2006/documentManagement/types"/>
    <xsd:import namespace="http://schemas.microsoft.com/office/infopath/2007/PartnerControls"/>
    <xsd:element name="SharedWithUsers" ma:index="2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8" ma:displayName="Titel"/>
        <xsd:element ref="dc:subject" minOccurs="0" maxOccurs="1"/>
        <xsd:element ref="dc:description" minOccurs="0" maxOccurs="1"/>
        <xsd:element name="keywords" minOccurs="0" maxOccurs="1" type="xsd:string" ma:index="20" ma:displayName="Schlüsselwörter"/>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E9BB89-B222-4A49-A274-0EC5BB813B8A}">
  <ds:schemaRefs>
    <ds:schemaRef ds:uri="http://schemas.microsoft.com/sharepoint/v3/contenttype/forms"/>
  </ds:schemaRefs>
</ds:datastoreItem>
</file>

<file path=customXml/itemProps2.xml><?xml version="1.0" encoding="utf-8"?>
<ds:datastoreItem xmlns:ds="http://schemas.openxmlformats.org/officeDocument/2006/customXml" ds:itemID="{6A7DEFD7-AC89-47DB-8301-BF8B06EBC4AD}">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0372D05F-6BED-4106-8D5C-94C27860DD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2a6d50e-34a0-4251-b239-e40d593bab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1373</Words>
  <Application>Microsoft Office PowerPoint</Application>
  <PresentationFormat>Bildschirmpräsentation (16:9)</PresentationFormat>
  <Paragraphs>144</Paragraphs>
  <Slides>18</Slides>
  <Notes>0</Notes>
  <HiddenSlides>0</HiddenSlides>
  <MMClips>0</MMClips>
  <ScaleCrop>false</ScaleCrop>
  <HeadingPairs>
    <vt:vector size="6" baseType="variant">
      <vt:variant>
        <vt:lpstr>Verwendete Schriftarten</vt:lpstr>
      </vt:variant>
      <vt:variant>
        <vt:i4>4</vt:i4>
      </vt:variant>
      <vt:variant>
        <vt:lpstr>Design</vt:lpstr>
      </vt:variant>
      <vt:variant>
        <vt:i4>6</vt:i4>
      </vt:variant>
      <vt:variant>
        <vt:lpstr>Folientitel</vt:lpstr>
      </vt:variant>
      <vt:variant>
        <vt:i4>18</vt:i4>
      </vt:variant>
    </vt:vector>
  </HeadingPairs>
  <TitlesOfParts>
    <vt:vector size="28" baseType="lpstr">
      <vt:lpstr>Arial</vt:lpstr>
      <vt:lpstr>Calibri</vt:lpstr>
      <vt:lpstr>Courier New</vt:lpstr>
      <vt:lpstr>Tw Cen MT</vt:lpstr>
      <vt:lpstr>MPIEA Design 1 – light</vt:lpstr>
      <vt:lpstr>MPIEA Design 1 – dark</vt:lpstr>
      <vt:lpstr>MPIEA Design 2 – light</vt:lpstr>
      <vt:lpstr>MPIEA Design 2 – dark</vt:lpstr>
      <vt:lpstr>MPIEA Design – last slide light</vt:lpstr>
      <vt:lpstr>MPIEA Design – last slide dark</vt:lpstr>
      <vt:lpstr>How R R you? Tips, Tricks, and Best Practices for R </vt:lpstr>
      <vt:lpstr>Agenda</vt:lpstr>
      <vt:lpstr>First Part Better be prepared</vt:lpstr>
      <vt:lpstr>Installation Orgy</vt:lpstr>
      <vt:lpstr>Git</vt:lpstr>
      <vt:lpstr>Git Workflow</vt:lpstr>
      <vt:lpstr>Tidyverse Crash Course</vt:lpstr>
      <vt:lpstr>Tidyverse Crash Course</vt:lpstr>
      <vt:lpstr>Tidyverse Crash Course</vt:lpstr>
      <vt:lpstr>Project organization</vt:lpstr>
      <vt:lpstr>Project organization</vt:lpstr>
      <vt:lpstr>Style</vt:lpstr>
      <vt:lpstr>Project organization</vt:lpstr>
      <vt:lpstr>Some useful recent packages</vt:lpstr>
      <vt:lpstr>Some useful recent packages</vt:lpstr>
      <vt:lpstr>Markdown</vt:lpstr>
      <vt:lpstr>Wrap Up</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 User</dc:creator>
  <cp:lastModifiedBy>Klaus Frieler</cp:lastModifiedBy>
  <cp:revision>153</cp:revision>
  <cp:lastPrinted>2019-07-11T17:44:32Z</cp:lastPrinted>
  <dcterms:created xsi:type="dcterms:W3CDTF">2019-07-05T12:06:36Z</dcterms:created>
  <dcterms:modified xsi:type="dcterms:W3CDTF">2024-05-15T22:48:18Z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0x01010200D7EF7E295F7B70418BABA47748B5BD5B</vt:lpwstr>
  </property>
</Properties>
</file>